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7" r:id="rId3"/>
    <p:sldId id="308" r:id="rId4"/>
    <p:sldId id="307" r:id="rId5"/>
    <p:sldId id="287" r:id="rId6"/>
    <p:sldId id="288" r:id="rId7"/>
    <p:sldId id="309" r:id="rId8"/>
    <p:sldId id="310" r:id="rId9"/>
    <p:sldId id="296" r:id="rId10"/>
    <p:sldId id="292" r:id="rId11"/>
    <p:sldId id="260" r:id="rId12"/>
    <p:sldId id="291" r:id="rId13"/>
    <p:sldId id="297" r:id="rId14"/>
    <p:sldId id="278" r:id="rId15"/>
    <p:sldId id="257" r:id="rId16"/>
    <p:sldId id="261" r:id="rId17"/>
    <p:sldId id="298" r:id="rId18"/>
    <p:sldId id="262" r:id="rId19"/>
    <p:sldId id="279" r:id="rId20"/>
    <p:sldId id="311" r:id="rId21"/>
    <p:sldId id="312" r:id="rId22"/>
    <p:sldId id="299" r:id="rId23"/>
    <p:sldId id="263" r:id="rId24"/>
    <p:sldId id="300" r:id="rId25"/>
    <p:sldId id="289" r:id="rId26"/>
    <p:sldId id="264" r:id="rId27"/>
    <p:sldId id="280" r:id="rId28"/>
    <p:sldId id="265" r:id="rId29"/>
    <p:sldId id="301" r:id="rId30"/>
    <p:sldId id="293" r:id="rId31"/>
    <p:sldId id="258" r:id="rId32"/>
    <p:sldId id="294" r:id="rId33"/>
    <p:sldId id="266" r:id="rId34"/>
    <p:sldId id="281" r:id="rId35"/>
    <p:sldId id="302" r:id="rId36"/>
    <p:sldId id="295" r:id="rId37"/>
    <p:sldId id="259" r:id="rId38"/>
    <p:sldId id="267" r:id="rId39"/>
    <p:sldId id="303" r:id="rId40"/>
    <p:sldId id="268" r:id="rId41"/>
    <p:sldId id="282" r:id="rId42"/>
    <p:sldId id="304" r:id="rId43"/>
    <p:sldId id="269" r:id="rId44"/>
    <p:sldId id="270" r:id="rId45"/>
    <p:sldId id="283" r:id="rId46"/>
    <p:sldId id="271" r:id="rId47"/>
    <p:sldId id="272" r:id="rId48"/>
    <p:sldId id="284" r:id="rId49"/>
    <p:sldId id="290" r:id="rId50"/>
    <p:sldId id="273" r:id="rId51"/>
    <p:sldId id="305" r:id="rId52"/>
    <p:sldId id="274" r:id="rId53"/>
    <p:sldId id="285" r:id="rId54"/>
    <p:sldId id="275" r:id="rId55"/>
    <p:sldId id="306" r:id="rId56"/>
    <p:sldId id="276" r:id="rId57"/>
    <p:sldId id="286" r:id="rId5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7" d="100"/>
          <a:sy n="57" d="100"/>
        </p:scale>
        <p:origin x="67" y="5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9125C-B761-4F0D-804F-84B99D66EBDC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1738E-AC47-4209-B4D8-0765E40C9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972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9125C-B761-4F0D-804F-84B99D66EBDC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1738E-AC47-4209-B4D8-0765E40C9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922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9125C-B761-4F0D-804F-84B99D66EBDC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1738E-AC47-4209-B4D8-0765E40C9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735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9125C-B761-4F0D-804F-84B99D66EBDC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1738E-AC47-4209-B4D8-0765E40C9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297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9125C-B761-4F0D-804F-84B99D66EBDC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1738E-AC47-4209-B4D8-0765E40C9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388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9125C-B761-4F0D-804F-84B99D66EBDC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1738E-AC47-4209-B4D8-0765E40C9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75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9125C-B761-4F0D-804F-84B99D66EBDC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1738E-AC47-4209-B4D8-0765E40C9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776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9125C-B761-4F0D-804F-84B99D66EBDC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1738E-AC47-4209-B4D8-0765E40C9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250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9125C-B761-4F0D-804F-84B99D66EBDC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1738E-AC47-4209-B4D8-0765E40C9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309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9125C-B761-4F0D-804F-84B99D66EBDC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1738E-AC47-4209-B4D8-0765E40C9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898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9125C-B761-4F0D-804F-84B99D66EBDC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1738E-AC47-4209-B4D8-0765E40C9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068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49125C-B761-4F0D-804F-84B99D66EBDC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01738E-AC47-4209-B4D8-0765E40C9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80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2019-07-20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STORM STORY 15:00-23:00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163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72" y="365125"/>
            <a:ext cx="5911546" cy="629772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740" y="365125"/>
            <a:ext cx="5903288" cy="5443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603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447" y="112057"/>
            <a:ext cx="6530789" cy="6530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424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35" y="365125"/>
            <a:ext cx="5855564" cy="621511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686" y="365126"/>
            <a:ext cx="5962979" cy="561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44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RAIN ALARMS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1892300" y="3144044"/>
          <a:ext cx="8407399" cy="1714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51938">
                  <a:extLst>
                    <a:ext uri="{9D8B030D-6E8A-4147-A177-3AD203B41FA5}">
                      <a16:colId xmlns:a16="http://schemas.microsoft.com/office/drawing/2014/main" val="1329891919"/>
                    </a:ext>
                  </a:extLst>
                </a:gridCol>
                <a:gridCol w="2285137">
                  <a:extLst>
                    <a:ext uri="{9D8B030D-6E8A-4147-A177-3AD203B41FA5}">
                      <a16:colId xmlns:a16="http://schemas.microsoft.com/office/drawing/2014/main" val="4285587286"/>
                    </a:ext>
                  </a:extLst>
                </a:gridCol>
                <a:gridCol w="599848">
                  <a:extLst>
                    <a:ext uri="{9D8B030D-6E8A-4147-A177-3AD203B41FA5}">
                      <a16:colId xmlns:a16="http://schemas.microsoft.com/office/drawing/2014/main" val="2967463913"/>
                    </a:ext>
                  </a:extLst>
                </a:gridCol>
                <a:gridCol w="2374003">
                  <a:extLst>
                    <a:ext uri="{9D8B030D-6E8A-4147-A177-3AD203B41FA5}">
                      <a16:colId xmlns:a16="http://schemas.microsoft.com/office/drawing/2014/main" val="646120278"/>
                    </a:ext>
                  </a:extLst>
                </a:gridCol>
                <a:gridCol w="1396473">
                  <a:extLst>
                    <a:ext uri="{9D8B030D-6E8A-4147-A177-3AD203B41FA5}">
                      <a16:colId xmlns:a16="http://schemas.microsoft.com/office/drawing/2014/main" val="1205035027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Rainfall rate alarm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0.50 inches in 30 minutes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5740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Trail Creek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7/20/2019 15:21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829464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Rainfall rate alarm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0.75 inches in 1 hour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4230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Golden Age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7/20/2019 15:19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1659045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Rainfall rate alarm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0.50 inches in 30 minutes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5880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Hackett Mountain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7/20/2019 15:19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192885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Rainfall rate alarm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0.50 inches in 10 minutes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2980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Dakan Road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7/20/2019 15:14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0121927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Rainfall rate alarm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0.50 inches in 30 minutes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5880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Hackett Mountain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7/20/2019 15:06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6641456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Rainfall rate alarm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1.00 inch in 1 hour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2980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Dakan Road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7/20/2019 15:06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4604746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Rainfall rate alarm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0.50 inches in 30 minutes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4230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Golden Age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7/20/2019 15:04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2442783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Rainfall rate alarm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0.50 inches in 10 minutes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2980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Dakan Road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7/20/2019 15:02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966351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Rainfall rate alarm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1.00 inch in 90 minutes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5880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Hackett Mountain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>
                          <a:effectLst/>
                        </a:rPr>
                        <a:t>7/20/2019 15:01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30816040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9857591"/>
              </p:ext>
            </p:extLst>
          </p:nvPr>
        </p:nvGraphicFramePr>
        <p:xfrm>
          <a:off x="1892300" y="2721583"/>
          <a:ext cx="8407399" cy="2101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17492">
                  <a:extLst>
                    <a:ext uri="{9D8B030D-6E8A-4147-A177-3AD203B41FA5}">
                      <a16:colId xmlns:a16="http://schemas.microsoft.com/office/drawing/2014/main" val="1797429978"/>
                    </a:ext>
                  </a:extLst>
                </a:gridCol>
                <a:gridCol w="2299223">
                  <a:extLst>
                    <a:ext uri="{9D8B030D-6E8A-4147-A177-3AD203B41FA5}">
                      <a16:colId xmlns:a16="http://schemas.microsoft.com/office/drawing/2014/main" val="1359797713"/>
                    </a:ext>
                  </a:extLst>
                </a:gridCol>
                <a:gridCol w="470925">
                  <a:extLst>
                    <a:ext uri="{9D8B030D-6E8A-4147-A177-3AD203B41FA5}">
                      <a16:colId xmlns:a16="http://schemas.microsoft.com/office/drawing/2014/main" val="2014957628"/>
                    </a:ext>
                  </a:extLst>
                </a:gridCol>
                <a:gridCol w="2396178">
                  <a:extLst>
                    <a:ext uri="{9D8B030D-6E8A-4147-A177-3AD203B41FA5}">
                      <a16:colId xmlns:a16="http://schemas.microsoft.com/office/drawing/2014/main" val="3752622456"/>
                    </a:ext>
                  </a:extLst>
                </a:gridCol>
                <a:gridCol w="1523581">
                  <a:extLst>
                    <a:ext uri="{9D8B030D-6E8A-4147-A177-3AD203B41FA5}">
                      <a16:colId xmlns:a16="http://schemas.microsoft.com/office/drawing/2014/main" val="3213665392"/>
                    </a:ext>
                  </a:extLst>
                </a:gridCol>
              </a:tblGrid>
              <a:tr h="2101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Rising rate alarm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0.50 feet in 30 minutes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1703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Cherry Creek at Champa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>
                          <a:effectLst/>
                        </a:rPr>
                        <a:t>7/20/2019 15:25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357554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0694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37616" cy="5029200"/>
          </a:xfrm>
        </p:spPr>
      </p:pic>
      <p:sp>
        <p:nvSpPr>
          <p:cNvPr id="6" name="TextBox 5"/>
          <p:cNvSpPr txBox="1"/>
          <p:nvPr/>
        </p:nvSpPr>
        <p:spPr>
          <a:xfrm>
            <a:off x="1469373" y="5029200"/>
            <a:ext cx="1802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1hr Precipitation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117606" y="1459468"/>
            <a:ext cx="697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Stage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730" y="1828800"/>
            <a:ext cx="7451095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393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028" y="0"/>
            <a:ext cx="6671144" cy="504228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028" y="5136256"/>
            <a:ext cx="6671144" cy="14755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1973" y="6026627"/>
            <a:ext cx="1543759" cy="5852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96" y="6024438"/>
            <a:ext cx="1687454" cy="58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07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20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ALARMS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892300" y="2096294"/>
          <a:ext cx="8407399" cy="3810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51938">
                  <a:extLst>
                    <a:ext uri="{9D8B030D-6E8A-4147-A177-3AD203B41FA5}">
                      <a16:colId xmlns:a16="http://schemas.microsoft.com/office/drawing/2014/main" val="2696515869"/>
                    </a:ext>
                  </a:extLst>
                </a:gridCol>
                <a:gridCol w="2285137">
                  <a:extLst>
                    <a:ext uri="{9D8B030D-6E8A-4147-A177-3AD203B41FA5}">
                      <a16:colId xmlns:a16="http://schemas.microsoft.com/office/drawing/2014/main" val="454614628"/>
                    </a:ext>
                  </a:extLst>
                </a:gridCol>
                <a:gridCol w="599848">
                  <a:extLst>
                    <a:ext uri="{9D8B030D-6E8A-4147-A177-3AD203B41FA5}">
                      <a16:colId xmlns:a16="http://schemas.microsoft.com/office/drawing/2014/main" val="3113174108"/>
                    </a:ext>
                  </a:extLst>
                </a:gridCol>
                <a:gridCol w="2374003">
                  <a:extLst>
                    <a:ext uri="{9D8B030D-6E8A-4147-A177-3AD203B41FA5}">
                      <a16:colId xmlns:a16="http://schemas.microsoft.com/office/drawing/2014/main" val="2623111551"/>
                    </a:ext>
                  </a:extLst>
                </a:gridCol>
                <a:gridCol w="1396473">
                  <a:extLst>
                    <a:ext uri="{9D8B030D-6E8A-4147-A177-3AD203B41FA5}">
                      <a16:colId xmlns:a16="http://schemas.microsoft.com/office/drawing/2014/main" val="177110217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Rainfall rate alarm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1.00 inch in 1 hour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2890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Spruce Mountain Open Space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7/20/2019 15:54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4940582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Rainfall rate alarm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0.50 inches in 10 minutes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100270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Westcreek Fire Station Wx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7/20/2019 15:54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6900022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Rainfall rate alarm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0.50 inches in 30 minutes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100270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Westcreek Fire Station Wx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7/20/2019 15:54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1540585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Rainfall rate alarm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0.50 inches in 10 minutes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100270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Westcreek Fire Station Wx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7/20/2019 15:54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3285292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Rainfall rate alarm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1.00 inch in 1 hour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2890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Spruce Mountain Open Space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7/20/2019 15:54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6444599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Rainfall rate alarm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1.00 inch in 90 minutes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100270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Westcreek Fire Station Wx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7/20/2019 15:50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7519858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Rainfall rate alarm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1.00 inch in 1 hour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100270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Westcreek Fire Station Wx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7/20/2019 15:50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977046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Rainfall rate alarm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0.50 inches in 10 minutes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2890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Spruce Mountain Open Space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7/20/2019 15:50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0214709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Rainfall rate alarm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0.50 inches in 10 minutes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3010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EPC at Hwy 105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7/20/2019 15:46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7769774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Rainfall rate alarm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0.75 inches in 1 hour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100270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Westcreek Fire Station Wx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7/20/2019 15:44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6715974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Rainfall rate alarm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1.00 inch in 1 hour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3010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EPC at Hwy 105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7/20/2019 15:41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1991515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Rainfall rate alarm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0.50 inches in 10 minutes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100270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Westcreek Fire Station Wx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7/20/2019 15:40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243032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Rainfall rate alarm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0.50 inches in 30 minutes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100270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Westcreek Fire Station Wx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7/20/2019 15:40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678531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Rainfall rate alarm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0.50 inches in 10 minutes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100270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Westcreek Fire Station Wx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7/20/2019 15:40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7412456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Rainfall rate alarm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0.50 inches in 30 minutes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5810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Stump Bump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7/20/2019 15:39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5248189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Rainfall rate alarm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0.50 inches in 30 minutes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5740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Trail Creek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7/20/2019 15:35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3163013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Rainfall rate alarm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0.50 inches in 10 minutes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3010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EPC at Hwy 105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7/20/2019 15:35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331805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Rainfall rate alarm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0.50 inches in 30 minutes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5720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Four Mile Creek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7/20/2019 15:32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2399302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Rainfall rate alarm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1.00 inch in 1 hour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4310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Johnny Park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7/20/2019 15:30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9153632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Rainfall rate alarm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0.50 inches in 30 minutes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5880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Hackett Mountain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>
                          <a:effectLst/>
                        </a:rPr>
                        <a:t>7/20/2019 15:30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2651087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4555323"/>
              </p:ext>
            </p:extLst>
          </p:nvPr>
        </p:nvGraphicFramePr>
        <p:xfrm>
          <a:off x="1892300" y="1690688"/>
          <a:ext cx="8407399" cy="2178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76728">
                  <a:extLst>
                    <a:ext uri="{9D8B030D-6E8A-4147-A177-3AD203B41FA5}">
                      <a16:colId xmlns:a16="http://schemas.microsoft.com/office/drawing/2014/main" val="1935439956"/>
                    </a:ext>
                  </a:extLst>
                </a:gridCol>
                <a:gridCol w="1256086">
                  <a:extLst>
                    <a:ext uri="{9D8B030D-6E8A-4147-A177-3AD203B41FA5}">
                      <a16:colId xmlns:a16="http://schemas.microsoft.com/office/drawing/2014/main" val="730908013"/>
                    </a:ext>
                  </a:extLst>
                </a:gridCol>
                <a:gridCol w="569425">
                  <a:extLst>
                    <a:ext uri="{9D8B030D-6E8A-4147-A177-3AD203B41FA5}">
                      <a16:colId xmlns:a16="http://schemas.microsoft.com/office/drawing/2014/main" val="1819397367"/>
                    </a:ext>
                  </a:extLst>
                </a:gridCol>
                <a:gridCol w="2662901">
                  <a:extLst>
                    <a:ext uri="{9D8B030D-6E8A-4147-A177-3AD203B41FA5}">
                      <a16:colId xmlns:a16="http://schemas.microsoft.com/office/drawing/2014/main" val="1136741106"/>
                    </a:ext>
                  </a:extLst>
                </a:gridCol>
                <a:gridCol w="1842259">
                  <a:extLst>
                    <a:ext uri="{9D8B030D-6E8A-4147-A177-3AD203B41FA5}">
                      <a16:colId xmlns:a16="http://schemas.microsoft.com/office/drawing/2014/main" val="2615056323"/>
                    </a:ext>
                  </a:extLst>
                </a:gridCol>
              </a:tblGrid>
              <a:tr h="21780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Upper limit alarm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5.50 feet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1703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Cherry Creek at Champa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>
                          <a:effectLst/>
                        </a:rPr>
                        <a:t>7/20/2019 15:36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70751461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7559037"/>
              </p:ext>
            </p:extLst>
          </p:nvPr>
        </p:nvGraphicFramePr>
        <p:xfrm>
          <a:off x="1892299" y="6094092"/>
          <a:ext cx="8407399" cy="381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17492">
                  <a:extLst>
                    <a:ext uri="{9D8B030D-6E8A-4147-A177-3AD203B41FA5}">
                      <a16:colId xmlns:a16="http://schemas.microsoft.com/office/drawing/2014/main" val="4008724938"/>
                    </a:ext>
                  </a:extLst>
                </a:gridCol>
                <a:gridCol w="2299223">
                  <a:extLst>
                    <a:ext uri="{9D8B030D-6E8A-4147-A177-3AD203B41FA5}">
                      <a16:colId xmlns:a16="http://schemas.microsoft.com/office/drawing/2014/main" val="1354575084"/>
                    </a:ext>
                  </a:extLst>
                </a:gridCol>
                <a:gridCol w="470925">
                  <a:extLst>
                    <a:ext uri="{9D8B030D-6E8A-4147-A177-3AD203B41FA5}">
                      <a16:colId xmlns:a16="http://schemas.microsoft.com/office/drawing/2014/main" val="3481259326"/>
                    </a:ext>
                  </a:extLst>
                </a:gridCol>
                <a:gridCol w="2396178">
                  <a:extLst>
                    <a:ext uri="{9D8B030D-6E8A-4147-A177-3AD203B41FA5}">
                      <a16:colId xmlns:a16="http://schemas.microsoft.com/office/drawing/2014/main" val="1667421260"/>
                    </a:ext>
                  </a:extLst>
                </a:gridCol>
                <a:gridCol w="1523581">
                  <a:extLst>
                    <a:ext uri="{9D8B030D-6E8A-4147-A177-3AD203B41FA5}">
                      <a16:colId xmlns:a16="http://schemas.microsoft.com/office/drawing/2014/main" val="4191474728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Rising rate alarm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1.00 foot in 30 minutes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613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Harvard Gulch @ Jackson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7/20/2019 15:43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3535712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Rising rate alarm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0.50 feet in 1 hour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1649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SPR at 19th Street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>
                          <a:effectLst/>
                        </a:rPr>
                        <a:t>7/20/2019 15:32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418620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3802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36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2025" y="0"/>
            <a:ext cx="7695847" cy="5029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246" y="1828800"/>
            <a:ext cx="7442754" cy="5029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17515" y="5029200"/>
            <a:ext cx="1749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1hr Precipitation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187446" y="1459468"/>
            <a:ext cx="697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151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931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25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25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75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971" y="-1"/>
            <a:ext cx="9376059" cy="6825873"/>
          </a:xfrm>
        </p:spPr>
      </p:pic>
    </p:spTree>
    <p:extLst>
      <p:ext uri="{BB962C8B-B14F-4D97-AF65-F5344CB8AC3E}">
        <p14:creationId xmlns:p14="http://schemas.microsoft.com/office/powerpoint/2010/main" val="16064954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966" y="0"/>
            <a:ext cx="4809034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5199261" cy="43525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351338"/>
            <a:ext cx="5199261" cy="277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4937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ALARMS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892300" y="3620294"/>
          <a:ext cx="8407399" cy="762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51938">
                  <a:extLst>
                    <a:ext uri="{9D8B030D-6E8A-4147-A177-3AD203B41FA5}">
                      <a16:colId xmlns:a16="http://schemas.microsoft.com/office/drawing/2014/main" val="2295730385"/>
                    </a:ext>
                  </a:extLst>
                </a:gridCol>
                <a:gridCol w="2285137">
                  <a:extLst>
                    <a:ext uri="{9D8B030D-6E8A-4147-A177-3AD203B41FA5}">
                      <a16:colId xmlns:a16="http://schemas.microsoft.com/office/drawing/2014/main" val="830002865"/>
                    </a:ext>
                  </a:extLst>
                </a:gridCol>
                <a:gridCol w="599848">
                  <a:extLst>
                    <a:ext uri="{9D8B030D-6E8A-4147-A177-3AD203B41FA5}">
                      <a16:colId xmlns:a16="http://schemas.microsoft.com/office/drawing/2014/main" val="4102969304"/>
                    </a:ext>
                  </a:extLst>
                </a:gridCol>
                <a:gridCol w="2374003">
                  <a:extLst>
                    <a:ext uri="{9D8B030D-6E8A-4147-A177-3AD203B41FA5}">
                      <a16:colId xmlns:a16="http://schemas.microsoft.com/office/drawing/2014/main" val="2376480019"/>
                    </a:ext>
                  </a:extLst>
                </a:gridCol>
                <a:gridCol w="1396473">
                  <a:extLst>
                    <a:ext uri="{9D8B030D-6E8A-4147-A177-3AD203B41FA5}">
                      <a16:colId xmlns:a16="http://schemas.microsoft.com/office/drawing/2014/main" val="3306774485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Rainfall rate alarm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1.00 inch in 1 hour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1320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SPR at 3rd Avenue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7/20/2019 16:25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9931534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Rainfall rate alarm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1.00 inch in 1 hour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2920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West Cherry Head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7/20/2019 16:17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1871716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Rainfall rate alarm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0.50 inches in 10 minutes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2920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West Cherry Head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7/20/2019 16:03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955663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Rainfall rate alarm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0.50 inches in 10 minutes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2890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Spruce Mountain Open Space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>
                          <a:effectLst/>
                        </a:rPr>
                        <a:t>7/20/2019 16:01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90747841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5799376"/>
              </p:ext>
            </p:extLst>
          </p:nvPr>
        </p:nvGraphicFramePr>
        <p:xfrm>
          <a:off x="1892299" y="3048000"/>
          <a:ext cx="8407399" cy="381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17492">
                  <a:extLst>
                    <a:ext uri="{9D8B030D-6E8A-4147-A177-3AD203B41FA5}">
                      <a16:colId xmlns:a16="http://schemas.microsoft.com/office/drawing/2014/main" val="2980168723"/>
                    </a:ext>
                  </a:extLst>
                </a:gridCol>
                <a:gridCol w="2299223">
                  <a:extLst>
                    <a:ext uri="{9D8B030D-6E8A-4147-A177-3AD203B41FA5}">
                      <a16:colId xmlns:a16="http://schemas.microsoft.com/office/drawing/2014/main" val="776478105"/>
                    </a:ext>
                  </a:extLst>
                </a:gridCol>
                <a:gridCol w="470925">
                  <a:extLst>
                    <a:ext uri="{9D8B030D-6E8A-4147-A177-3AD203B41FA5}">
                      <a16:colId xmlns:a16="http://schemas.microsoft.com/office/drawing/2014/main" val="3603980913"/>
                    </a:ext>
                  </a:extLst>
                </a:gridCol>
                <a:gridCol w="2396178">
                  <a:extLst>
                    <a:ext uri="{9D8B030D-6E8A-4147-A177-3AD203B41FA5}">
                      <a16:colId xmlns:a16="http://schemas.microsoft.com/office/drawing/2014/main" val="4171586975"/>
                    </a:ext>
                  </a:extLst>
                </a:gridCol>
                <a:gridCol w="1523581">
                  <a:extLst>
                    <a:ext uri="{9D8B030D-6E8A-4147-A177-3AD203B41FA5}">
                      <a16:colId xmlns:a16="http://schemas.microsoft.com/office/drawing/2014/main" val="3883858818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Rising rate alarm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0.50 feet in 30 minutes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1723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Cherry Creek @ Steele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7/20/2019 16:12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5903046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Rising rate alarm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1.00 foot in 30 minutes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653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Goldsmith Gulch at Iliff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>
                          <a:effectLst/>
                        </a:rPr>
                        <a:t>7/20/2019 16:06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818499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2428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</p:spPr>
      </p:pic>
    </p:spTree>
    <p:extLst>
      <p:ext uri="{BB962C8B-B14F-4D97-AF65-F5344CB8AC3E}">
        <p14:creationId xmlns:p14="http://schemas.microsoft.com/office/powerpoint/2010/main" val="2640159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ALARMS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0950340"/>
              </p:ext>
            </p:extLst>
          </p:nvPr>
        </p:nvGraphicFramePr>
        <p:xfrm>
          <a:off x="1284051" y="3628417"/>
          <a:ext cx="9348280" cy="4669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09698">
                  <a:extLst>
                    <a:ext uri="{9D8B030D-6E8A-4147-A177-3AD203B41FA5}">
                      <a16:colId xmlns:a16="http://schemas.microsoft.com/office/drawing/2014/main" val="4254619999"/>
                    </a:ext>
                  </a:extLst>
                </a:gridCol>
                <a:gridCol w="2556531">
                  <a:extLst>
                    <a:ext uri="{9D8B030D-6E8A-4147-A177-3AD203B41FA5}">
                      <a16:colId xmlns:a16="http://schemas.microsoft.com/office/drawing/2014/main" val="889043996"/>
                    </a:ext>
                  </a:extLst>
                </a:gridCol>
                <a:gridCol w="523627">
                  <a:extLst>
                    <a:ext uri="{9D8B030D-6E8A-4147-A177-3AD203B41FA5}">
                      <a16:colId xmlns:a16="http://schemas.microsoft.com/office/drawing/2014/main" val="137547020"/>
                    </a:ext>
                  </a:extLst>
                </a:gridCol>
                <a:gridCol w="2664337">
                  <a:extLst>
                    <a:ext uri="{9D8B030D-6E8A-4147-A177-3AD203B41FA5}">
                      <a16:colId xmlns:a16="http://schemas.microsoft.com/office/drawing/2014/main" val="238384230"/>
                    </a:ext>
                  </a:extLst>
                </a:gridCol>
                <a:gridCol w="1694087">
                  <a:extLst>
                    <a:ext uri="{9D8B030D-6E8A-4147-A177-3AD203B41FA5}">
                      <a16:colId xmlns:a16="http://schemas.microsoft.com/office/drawing/2014/main" val="2662035840"/>
                    </a:ext>
                  </a:extLst>
                </a:gridCol>
              </a:tblGrid>
              <a:tr h="46692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Rising rate alarm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0.50 feet in 1 hour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1649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SPR at 19th Street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>
                          <a:effectLst/>
                        </a:rPr>
                        <a:t>7/20/2019 16:34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766768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8477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125"/>
            <a:ext cx="12192000" cy="4954605"/>
          </a:xfrm>
        </p:spPr>
      </p:pic>
      <p:sp>
        <p:nvSpPr>
          <p:cNvPr id="5" name="TextBox 4"/>
          <p:cNvSpPr txBox="1"/>
          <p:nvPr/>
        </p:nvSpPr>
        <p:spPr>
          <a:xfrm>
            <a:off x="5744820" y="5485049"/>
            <a:ext cx="71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16:52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588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</p:spPr>
      </p:pic>
    </p:spTree>
    <p:extLst>
      <p:ext uri="{BB962C8B-B14F-4D97-AF65-F5344CB8AC3E}">
        <p14:creationId xmlns:p14="http://schemas.microsoft.com/office/powerpoint/2010/main" val="2491540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030" y="0"/>
            <a:ext cx="7578968" cy="50292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737" y="1828800"/>
            <a:ext cx="7441163" cy="5029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17515" y="5029200"/>
            <a:ext cx="1749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1hr Precipitation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187446" y="1459468"/>
            <a:ext cx="697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49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</p:spPr>
      </p:pic>
    </p:spTree>
    <p:extLst>
      <p:ext uri="{BB962C8B-B14F-4D97-AF65-F5344CB8AC3E}">
        <p14:creationId xmlns:p14="http://schemas.microsoft.com/office/powerpoint/2010/main" val="4230150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 smtClean="0"/>
              <a:t>ALARMS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0822291"/>
              </p:ext>
            </p:extLst>
          </p:nvPr>
        </p:nvGraphicFramePr>
        <p:xfrm>
          <a:off x="1892300" y="1504139"/>
          <a:ext cx="8407399" cy="3619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51938">
                  <a:extLst>
                    <a:ext uri="{9D8B030D-6E8A-4147-A177-3AD203B41FA5}">
                      <a16:colId xmlns:a16="http://schemas.microsoft.com/office/drawing/2014/main" val="3675401454"/>
                    </a:ext>
                  </a:extLst>
                </a:gridCol>
                <a:gridCol w="2285137">
                  <a:extLst>
                    <a:ext uri="{9D8B030D-6E8A-4147-A177-3AD203B41FA5}">
                      <a16:colId xmlns:a16="http://schemas.microsoft.com/office/drawing/2014/main" val="1938765171"/>
                    </a:ext>
                  </a:extLst>
                </a:gridCol>
                <a:gridCol w="599848">
                  <a:extLst>
                    <a:ext uri="{9D8B030D-6E8A-4147-A177-3AD203B41FA5}">
                      <a16:colId xmlns:a16="http://schemas.microsoft.com/office/drawing/2014/main" val="892052708"/>
                    </a:ext>
                  </a:extLst>
                </a:gridCol>
                <a:gridCol w="2374003">
                  <a:extLst>
                    <a:ext uri="{9D8B030D-6E8A-4147-A177-3AD203B41FA5}">
                      <a16:colId xmlns:a16="http://schemas.microsoft.com/office/drawing/2014/main" val="2860864196"/>
                    </a:ext>
                  </a:extLst>
                </a:gridCol>
                <a:gridCol w="1396473">
                  <a:extLst>
                    <a:ext uri="{9D8B030D-6E8A-4147-A177-3AD203B41FA5}">
                      <a16:colId xmlns:a16="http://schemas.microsoft.com/office/drawing/2014/main" val="143046897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Rainfall rate alarm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0.50 inches in 30 minutes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4240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Sunset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7/20/2019 17:59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0276465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Rainfall rate alarm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1.00 inch in 1 hour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1550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Lakewood CC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7/20/2019 17:59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665562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Rainfall rate alarm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1.00 inch in 1 hour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1400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Upper Sloan Detention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7/20/2019 17:59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6550856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Rainfall rate alarm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0.50 inches in 10 minutes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1030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NREL South Table Mountain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7/20/2019 17:58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0079286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Rainfall rate alarm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1.00 inch in 1 hour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310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Guy Hill Ranch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7/20/2019 17:56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98365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Rainfall rate alarm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0.50 inches in 10 minutes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1000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Maple Grove Reservoir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7/20/2019 17:56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0641184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Rainfall rate alarm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0.50 inches in 10 minutes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1010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Denver West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7/20/2019 17:54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2267234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Rainfall rate alarm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1.00 inch in 1 hour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1030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NREL South Table Mountain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7/20/2019 17:54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3817991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Rainfall rate alarm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0.50 inches in 10 minutes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1400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Upper Sloan Detention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7/20/2019 17:52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5054023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Rainfall rate alarm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0.50 inches in 10 minutes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1550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Lakewood CC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7/20/2019 17:50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5412851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Rainfall rate alarm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1.00 inch in 1 hour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1010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Denver West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7/20/2019 17:49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5365744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Rainfall rate alarm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0.50 inches in 10 minutes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1050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Jeffco Fairgrounds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7/20/2019 17:47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2515478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Rainfall rate alarm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0.50 inches in 10 minutes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1030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NREL South Table Mountain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7/20/2019 17:46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4763726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Rainfall rate alarm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0.50 inches in 10 minutes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1010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Denver West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7/20/2019 17:43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2717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Rainfall rate alarm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1.00 inch in 1 hour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1050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Jeffco Fairgrounds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7/20/2019 17:41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0261458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Rainfall rate alarm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1.00 inch in 1 hour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1040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Lena @ U.S. Highway 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7/20/2019 17:41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4671862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Rainfall rate alarm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0.50 inches in 10 minutes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1050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Jeffco Fairgrounds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7/20/2019 17:36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6353293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Rainfall rate alarm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0.50 inches in 10 minutes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1040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Lena @ U.S. Highway 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7/20/2019 17:36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4017521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Rainfall rate alarm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0.50 inches in 10 minutes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310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Guy Hill Ranch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>
                          <a:effectLst/>
                        </a:rPr>
                        <a:t>7/20/2019 17:36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15260999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0785628"/>
              </p:ext>
            </p:extLst>
          </p:nvPr>
        </p:nvGraphicFramePr>
        <p:xfrm>
          <a:off x="1892300" y="976347"/>
          <a:ext cx="8407399" cy="381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76728">
                  <a:extLst>
                    <a:ext uri="{9D8B030D-6E8A-4147-A177-3AD203B41FA5}">
                      <a16:colId xmlns:a16="http://schemas.microsoft.com/office/drawing/2014/main" val="2821025959"/>
                    </a:ext>
                  </a:extLst>
                </a:gridCol>
                <a:gridCol w="1256086">
                  <a:extLst>
                    <a:ext uri="{9D8B030D-6E8A-4147-A177-3AD203B41FA5}">
                      <a16:colId xmlns:a16="http://schemas.microsoft.com/office/drawing/2014/main" val="3975492517"/>
                    </a:ext>
                  </a:extLst>
                </a:gridCol>
                <a:gridCol w="569425">
                  <a:extLst>
                    <a:ext uri="{9D8B030D-6E8A-4147-A177-3AD203B41FA5}">
                      <a16:colId xmlns:a16="http://schemas.microsoft.com/office/drawing/2014/main" val="4179705156"/>
                    </a:ext>
                  </a:extLst>
                </a:gridCol>
                <a:gridCol w="2662901">
                  <a:extLst>
                    <a:ext uri="{9D8B030D-6E8A-4147-A177-3AD203B41FA5}">
                      <a16:colId xmlns:a16="http://schemas.microsoft.com/office/drawing/2014/main" val="3046915586"/>
                    </a:ext>
                  </a:extLst>
                </a:gridCol>
                <a:gridCol w="1842259">
                  <a:extLst>
                    <a:ext uri="{9D8B030D-6E8A-4147-A177-3AD203B41FA5}">
                      <a16:colId xmlns:a16="http://schemas.microsoft.com/office/drawing/2014/main" val="3810693437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Upper limit alarm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20.70 feet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1043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Lena @ U.S. Highway 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7/20/2019 17:49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3372847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Upper limit alarm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20.70 feet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1043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Lena @ U.S. Highway 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>
                          <a:effectLst/>
                        </a:rPr>
                        <a:t>7/20/2019 17:43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20058749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5890612"/>
              </p:ext>
            </p:extLst>
          </p:nvPr>
        </p:nvGraphicFramePr>
        <p:xfrm>
          <a:off x="1892299" y="5270431"/>
          <a:ext cx="8407399" cy="1524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17492">
                  <a:extLst>
                    <a:ext uri="{9D8B030D-6E8A-4147-A177-3AD203B41FA5}">
                      <a16:colId xmlns:a16="http://schemas.microsoft.com/office/drawing/2014/main" val="890574402"/>
                    </a:ext>
                  </a:extLst>
                </a:gridCol>
                <a:gridCol w="2299223">
                  <a:extLst>
                    <a:ext uri="{9D8B030D-6E8A-4147-A177-3AD203B41FA5}">
                      <a16:colId xmlns:a16="http://schemas.microsoft.com/office/drawing/2014/main" val="1435407645"/>
                    </a:ext>
                  </a:extLst>
                </a:gridCol>
                <a:gridCol w="470925">
                  <a:extLst>
                    <a:ext uri="{9D8B030D-6E8A-4147-A177-3AD203B41FA5}">
                      <a16:colId xmlns:a16="http://schemas.microsoft.com/office/drawing/2014/main" val="1367841298"/>
                    </a:ext>
                  </a:extLst>
                </a:gridCol>
                <a:gridCol w="2396178">
                  <a:extLst>
                    <a:ext uri="{9D8B030D-6E8A-4147-A177-3AD203B41FA5}">
                      <a16:colId xmlns:a16="http://schemas.microsoft.com/office/drawing/2014/main" val="3851409739"/>
                    </a:ext>
                  </a:extLst>
                </a:gridCol>
                <a:gridCol w="1523581">
                  <a:extLst>
                    <a:ext uri="{9D8B030D-6E8A-4147-A177-3AD203B41FA5}">
                      <a16:colId xmlns:a16="http://schemas.microsoft.com/office/drawing/2014/main" val="711899197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Rising rate alarm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1.00 foot in 30 minutes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1563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Lakewood Gulch @10th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7/20/2019 17:57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3613163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Rising rate alarm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0.50 feet in 30 minutes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1043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Lena @ U.S. Highway 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7/20/2019 17:53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5221716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Rising rate alarm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0.50 feet in 30 minutes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1043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Lena @ U.S. Highway 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7/20/2019 17:49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6319649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Rising rate alarm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0.50 feet in 30 minutes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1043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Lena @ U.S. Highway 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7/20/2019 17:45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079359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Rising rate alarm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0.50 feet in 30 minutes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1043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Lena @ U.S. Highway 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7/20/2019 17:42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8900791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Rising rate alarm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0.50 feet in 30 minutes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1043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Lena @ U.S. Highway 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7/20/2019 17:39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8325569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Rising rate alarm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0.50 feet in 30 minutes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1043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Lena @ U.S. Highway 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7/20/2019 17:37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8647649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Rising rate alarm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0.50 feet in 30 minutes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1043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Lena @ U.S. Highway 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>
                          <a:effectLst/>
                        </a:rPr>
                        <a:t>7/20/2019 17:34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492488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6428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908" y="0"/>
            <a:ext cx="9442185" cy="6844945"/>
          </a:xfrm>
        </p:spPr>
      </p:pic>
    </p:spTree>
    <p:extLst>
      <p:ext uri="{BB962C8B-B14F-4D97-AF65-F5344CB8AC3E}">
        <p14:creationId xmlns:p14="http://schemas.microsoft.com/office/powerpoint/2010/main" val="26168597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217" y="0"/>
            <a:ext cx="6581567" cy="6870594"/>
          </a:xfrm>
        </p:spPr>
      </p:pic>
    </p:spTree>
    <p:extLst>
      <p:ext uri="{BB962C8B-B14F-4D97-AF65-F5344CB8AC3E}">
        <p14:creationId xmlns:p14="http://schemas.microsoft.com/office/powerpoint/2010/main" val="1968615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1973" y="6026627"/>
            <a:ext cx="1543759" cy="5852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96" y="6024438"/>
            <a:ext cx="1687454" cy="58740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028" y="0"/>
            <a:ext cx="6671144" cy="50303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028" y="5107220"/>
            <a:ext cx="6671144" cy="805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456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125"/>
            <a:ext cx="6096000" cy="562943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494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842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</p:spPr>
      </p:pic>
    </p:spTree>
    <p:extLst>
      <p:ext uri="{BB962C8B-B14F-4D97-AF65-F5344CB8AC3E}">
        <p14:creationId xmlns:p14="http://schemas.microsoft.com/office/powerpoint/2010/main" val="3978704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0743" y="0"/>
            <a:ext cx="7489196" cy="50292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400" y="1828800"/>
            <a:ext cx="7373126" cy="5029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17515" y="5029200"/>
            <a:ext cx="1749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1hr Precipitation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187446" y="1459468"/>
            <a:ext cx="697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9909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ALARMS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892300" y="2953544"/>
          <a:ext cx="8407399" cy="2095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51938">
                  <a:extLst>
                    <a:ext uri="{9D8B030D-6E8A-4147-A177-3AD203B41FA5}">
                      <a16:colId xmlns:a16="http://schemas.microsoft.com/office/drawing/2014/main" val="3259064862"/>
                    </a:ext>
                  </a:extLst>
                </a:gridCol>
                <a:gridCol w="2285137">
                  <a:extLst>
                    <a:ext uri="{9D8B030D-6E8A-4147-A177-3AD203B41FA5}">
                      <a16:colId xmlns:a16="http://schemas.microsoft.com/office/drawing/2014/main" val="1493144813"/>
                    </a:ext>
                  </a:extLst>
                </a:gridCol>
                <a:gridCol w="599848">
                  <a:extLst>
                    <a:ext uri="{9D8B030D-6E8A-4147-A177-3AD203B41FA5}">
                      <a16:colId xmlns:a16="http://schemas.microsoft.com/office/drawing/2014/main" val="2797297094"/>
                    </a:ext>
                  </a:extLst>
                </a:gridCol>
                <a:gridCol w="2374003">
                  <a:extLst>
                    <a:ext uri="{9D8B030D-6E8A-4147-A177-3AD203B41FA5}">
                      <a16:colId xmlns:a16="http://schemas.microsoft.com/office/drawing/2014/main" val="1037749248"/>
                    </a:ext>
                  </a:extLst>
                </a:gridCol>
                <a:gridCol w="1396473">
                  <a:extLst>
                    <a:ext uri="{9D8B030D-6E8A-4147-A177-3AD203B41FA5}">
                      <a16:colId xmlns:a16="http://schemas.microsoft.com/office/drawing/2014/main" val="3476789623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Rainfall rate alarm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0.75 inches in 1 hour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4190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Slaughterhouse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7/20/2019 18:25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2444062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Rainfall rate alarm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0.50 inches in 10 minutes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4250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Geer Canyon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7/20/2019 18:17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3106038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Rainfall rate alarm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0.50 inches in 30 minutes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4230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Golden Age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7/20/2019 18:13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602861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Rainfall rate alarm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0.50 inches in 10 minutes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4850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Porphyry Mountain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7/20/2019 18:11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2144226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Rainfall rate alarm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0.50 inches in 30 minutes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4850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Porphyry Mountain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7/20/2019 18:11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054078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Rainfall rate alarm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0.50 inches in 10 minutes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4850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Porphyry Mountain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7/20/2019 18:11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9323145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Rainfall rate alarm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0.50 inches in 10 minutes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4190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Slaughterhouse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7/20/2019 18:06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7609044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Rainfall rate alarm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0.50 inches in 30 minutes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4190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Slaughterhouse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7/20/2019 18:06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8339717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Rainfall rate alarm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1.00 inch in 1 hour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1000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Maple Grove Reservoir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7/20/2019 18:04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097548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Rainfall rate alarm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0.50 inches in 10 minutes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1400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Upper Sloan Detention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7/20/2019 18:03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7367167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Rainfall rate alarm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0.50 inches in 10 minutes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1550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Lakewood CC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>
                          <a:effectLst/>
                        </a:rPr>
                        <a:t>7/20/2019 18:00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28761803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4595489"/>
              </p:ext>
            </p:extLst>
          </p:nvPr>
        </p:nvGraphicFramePr>
        <p:xfrm>
          <a:off x="1892298" y="2565637"/>
          <a:ext cx="8407399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76728">
                  <a:extLst>
                    <a:ext uri="{9D8B030D-6E8A-4147-A177-3AD203B41FA5}">
                      <a16:colId xmlns:a16="http://schemas.microsoft.com/office/drawing/2014/main" val="2324267070"/>
                    </a:ext>
                  </a:extLst>
                </a:gridCol>
                <a:gridCol w="1256086">
                  <a:extLst>
                    <a:ext uri="{9D8B030D-6E8A-4147-A177-3AD203B41FA5}">
                      <a16:colId xmlns:a16="http://schemas.microsoft.com/office/drawing/2014/main" val="136745154"/>
                    </a:ext>
                  </a:extLst>
                </a:gridCol>
                <a:gridCol w="569425">
                  <a:extLst>
                    <a:ext uri="{9D8B030D-6E8A-4147-A177-3AD203B41FA5}">
                      <a16:colId xmlns:a16="http://schemas.microsoft.com/office/drawing/2014/main" val="1487837891"/>
                    </a:ext>
                  </a:extLst>
                </a:gridCol>
                <a:gridCol w="2662901">
                  <a:extLst>
                    <a:ext uri="{9D8B030D-6E8A-4147-A177-3AD203B41FA5}">
                      <a16:colId xmlns:a16="http://schemas.microsoft.com/office/drawing/2014/main" val="135793852"/>
                    </a:ext>
                  </a:extLst>
                </a:gridCol>
                <a:gridCol w="1842259">
                  <a:extLst>
                    <a:ext uri="{9D8B030D-6E8A-4147-A177-3AD203B41FA5}">
                      <a16:colId xmlns:a16="http://schemas.microsoft.com/office/drawing/2014/main" val="1338983388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Upper limit alarm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3.00 feet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1563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Lakewood Gulch @10th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>
                          <a:effectLst/>
                        </a:rPr>
                        <a:t>7/20/2019 18:01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131907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6286864"/>
              </p:ext>
            </p:extLst>
          </p:nvPr>
        </p:nvGraphicFramePr>
        <p:xfrm>
          <a:off x="1892298" y="5246451"/>
          <a:ext cx="8407399" cy="762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17492">
                  <a:extLst>
                    <a:ext uri="{9D8B030D-6E8A-4147-A177-3AD203B41FA5}">
                      <a16:colId xmlns:a16="http://schemas.microsoft.com/office/drawing/2014/main" val="4202280240"/>
                    </a:ext>
                  </a:extLst>
                </a:gridCol>
                <a:gridCol w="2299223">
                  <a:extLst>
                    <a:ext uri="{9D8B030D-6E8A-4147-A177-3AD203B41FA5}">
                      <a16:colId xmlns:a16="http://schemas.microsoft.com/office/drawing/2014/main" val="2568396126"/>
                    </a:ext>
                  </a:extLst>
                </a:gridCol>
                <a:gridCol w="470925">
                  <a:extLst>
                    <a:ext uri="{9D8B030D-6E8A-4147-A177-3AD203B41FA5}">
                      <a16:colId xmlns:a16="http://schemas.microsoft.com/office/drawing/2014/main" val="3426630441"/>
                    </a:ext>
                  </a:extLst>
                </a:gridCol>
                <a:gridCol w="2396178">
                  <a:extLst>
                    <a:ext uri="{9D8B030D-6E8A-4147-A177-3AD203B41FA5}">
                      <a16:colId xmlns:a16="http://schemas.microsoft.com/office/drawing/2014/main" val="2915289517"/>
                    </a:ext>
                  </a:extLst>
                </a:gridCol>
                <a:gridCol w="1523581">
                  <a:extLst>
                    <a:ext uri="{9D8B030D-6E8A-4147-A177-3AD203B41FA5}">
                      <a16:colId xmlns:a16="http://schemas.microsoft.com/office/drawing/2014/main" val="3778598383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Rising rate alarm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0.50 feet in 30 minutes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1703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Cherry Creek at Champa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7/20/2019 18:20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9418896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Rising rate alarm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1.00 foot in 30 minutes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323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Sports Complex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7/20/2019 18:19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4159698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Rising rate alarm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1.00 foot in 30 minutes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1023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Lena @ Nolte Pond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7/20/2019 18:07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6366533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Rising rate alarm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0.50 feet in 30 minutes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1043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Lena @ U.S. Highway 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>
                          <a:effectLst/>
                        </a:rPr>
                        <a:t>7/20/2019 18:04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299620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4896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901" y="0"/>
            <a:ext cx="6862198" cy="6879418"/>
          </a:xfrm>
        </p:spPr>
      </p:pic>
    </p:spTree>
    <p:extLst>
      <p:ext uri="{BB962C8B-B14F-4D97-AF65-F5344CB8AC3E}">
        <p14:creationId xmlns:p14="http://schemas.microsoft.com/office/powerpoint/2010/main" val="1347114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1973" y="6026627"/>
            <a:ext cx="1543759" cy="5852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96" y="6024438"/>
            <a:ext cx="1687454" cy="5874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028" y="0"/>
            <a:ext cx="6671144" cy="50422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028" y="5121797"/>
            <a:ext cx="6671144" cy="120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146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</p:spPr>
      </p:pic>
    </p:spTree>
    <p:extLst>
      <p:ext uri="{BB962C8B-B14F-4D97-AF65-F5344CB8AC3E}">
        <p14:creationId xmlns:p14="http://schemas.microsoft.com/office/powerpoint/2010/main" val="2000929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ALARMS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0573335"/>
              </p:ext>
            </p:extLst>
          </p:nvPr>
        </p:nvGraphicFramePr>
        <p:xfrm>
          <a:off x="1892299" y="2354752"/>
          <a:ext cx="8407399" cy="762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17492">
                  <a:extLst>
                    <a:ext uri="{9D8B030D-6E8A-4147-A177-3AD203B41FA5}">
                      <a16:colId xmlns:a16="http://schemas.microsoft.com/office/drawing/2014/main" val="1118321416"/>
                    </a:ext>
                  </a:extLst>
                </a:gridCol>
                <a:gridCol w="2299223">
                  <a:extLst>
                    <a:ext uri="{9D8B030D-6E8A-4147-A177-3AD203B41FA5}">
                      <a16:colId xmlns:a16="http://schemas.microsoft.com/office/drawing/2014/main" val="2429565273"/>
                    </a:ext>
                  </a:extLst>
                </a:gridCol>
                <a:gridCol w="470925">
                  <a:extLst>
                    <a:ext uri="{9D8B030D-6E8A-4147-A177-3AD203B41FA5}">
                      <a16:colId xmlns:a16="http://schemas.microsoft.com/office/drawing/2014/main" val="206131354"/>
                    </a:ext>
                  </a:extLst>
                </a:gridCol>
                <a:gridCol w="2396178">
                  <a:extLst>
                    <a:ext uri="{9D8B030D-6E8A-4147-A177-3AD203B41FA5}">
                      <a16:colId xmlns:a16="http://schemas.microsoft.com/office/drawing/2014/main" val="4293490333"/>
                    </a:ext>
                  </a:extLst>
                </a:gridCol>
                <a:gridCol w="1523581">
                  <a:extLst>
                    <a:ext uri="{9D8B030D-6E8A-4147-A177-3AD203B41FA5}">
                      <a16:colId xmlns:a16="http://schemas.microsoft.com/office/drawing/2014/main" val="3551120541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Rising rate alarm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1.00 foot in 30 minutes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1563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Lakewood Gulch @10th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7/20/2019 18:55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1141778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Rising rate alarm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0.50 feet in 1 hour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1103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Louisville Dwy 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7/20/2019 18:48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8556436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Rising rate alarm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0.50 feet in 1 hour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1403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Upper Sloan Detention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7/20/2019 18:38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0506118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Rising rate alarm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0.50 feet in 4 hours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1003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Maple Grove Reservoir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>
                          <a:effectLst/>
                        </a:rPr>
                        <a:t>7/20/2019 18:32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76502607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0231959"/>
              </p:ext>
            </p:extLst>
          </p:nvPr>
        </p:nvGraphicFramePr>
        <p:xfrm>
          <a:off x="1892300" y="3238500"/>
          <a:ext cx="8407399" cy="381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51938">
                  <a:extLst>
                    <a:ext uri="{9D8B030D-6E8A-4147-A177-3AD203B41FA5}">
                      <a16:colId xmlns:a16="http://schemas.microsoft.com/office/drawing/2014/main" val="2680830940"/>
                    </a:ext>
                  </a:extLst>
                </a:gridCol>
                <a:gridCol w="2285137">
                  <a:extLst>
                    <a:ext uri="{9D8B030D-6E8A-4147-A177-3AD203B41FA5}">
                      <a16:colId xmlns:a16="http://schemas.microsoft.com/office/drawing/2014/main" val="3584111536"/>
                    </a:ext>
                  </a:extLst>
                </a:gridCol>
                <a:gridCol w="599848">
                  <a:extLst>
                    <a:ext uri="{9D8B030D-6E8A-4147-A177-3AD203B41FA5}">
                      <a16:colId xmlns:a16="http://schemas.microsoft.com/office/drawing/2014/main" val="220106896"/>
                    </a:ext>
                  </a:extLst>
                </a:gridCol>
                <a:gridCol w="2374003">
                  <a:extLst>
                    <a:ext uri="{9D8B030D-6E8A-4147-A177-3AD203B41FA5}">
                      <a16:colId xmlns:a16="http://schemas.microsoft.com/office/drawing/2014/main" val="3549312195"/>
                    </a:ext>
                  </a:extLst>
                </a:gridCol>
                <a:gridCol w="1396473">
                  <a:extLst>
                    <a:ext uri="{9D8B030D-6E8A-4147-A177-3AD203B41FA5}">
                      <a16:colId xmlns:a16="http://schemas.microsoft.com/office/drawing/2014/main" val="1686698304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Rainfall rate alarm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0.50 inches in 10 minutes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4290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Red Hill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7/20/2019 18:33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6130313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Rainfall rate alarm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0.75 inches in 1 hour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4850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Porphyry Mountain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>
                          <a:effectLst/>
                        </a:rPr>
                        <a:t>7/20/2019 18:31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407089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3392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207" y="0"/>
            <a:ext cx="4798793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5204740" cy="43525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351338"/>
            <a:ext cx="5204740" cy="280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9530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</p:spPr>
      </p:pic>
    </p:spTree>
    <p:extLst>
      <p:ext uri="{BB962C8B-B14F-4D97-AF65-F5344CB8AC3E}">
        <p14:creationId xmlns:p14="http://schemas.microsoft.com/office/powerpoint/2010/main" val="1678112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109" y="0"/>
            <a:ext cx="7457683" cy="50292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320" y="1828800"/>
            <a:ext cx="7569903" cy="5029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17515" y="5029200"/>
            <a:ext cx="1749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1hr Precipitation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187446" y="1459468"/>
            <a:ext cx="697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968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ALARMS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74508006"/>
              </p:ext>
            </p:extLst>
          </p:nvPr>
        </p:nvGraphicFramePr>
        <p:xfrm>
          <a:off x="2241550" y="3810794"/>
          <a:ext cx="7708900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04190">
                  <a:extLst>
                    <a:ext uri="{9D8B030D-6E8A-4147-A177-3AD203B41FA5}">
                      <a16:colId xmlns:a16="http://schemas.microsoft.com/office/drawing/2014/main" val="3678724133"/>
                    </a:ext>
                  </a:extLst>
                </a:gridCol>
                <a:gridCol w="1151728">
                  <a:extLst>
                    <a:ext uri="{9D8B030D-6E8A-4147-A177-3AD203B41FA5}">
                      <a16:colId xmlns:a16="http://schemas.microsoft.com/office/drawing/2014/main" val="854237991"/>
                    </a:ext>
                  </a:extLst>
                </a:gridCol>
                <a:gridCol w="522117">
                  <a:extLst>
                    <a:ext uri="{9D8B030D-6E8A-4147-A177-3AD203B41FA5}">
                      <a16:colId xmlns:a16="http://schemas.microsoft.com/office/drawing/2014/main" val="1878087542"/>
                    </a:ext>
                  </a:extLst>
                </a:gridCol>
                <a:gridCol w="2441664">
                  <a:extLst>
                    <a:ext uri="{9D8B030D-6E8A-4147-A177-3AD203B41FA5}">
                      <a16:colId xmlns:a16="http://schemas.microsoft.com/office/drawing/2014/main" val="471489150"/>
                    </a:ext>
                  </a:extLst>
                </a:gridCol>
                <a:gridCol w="1689201">
                  <a:extLst>
                    <a:ext uri="{9D8B030D-6E8A-4147-A177-3AD203B41FA5}">
                      <a16:colId xmlns:a16="http://schemas.microsoft.com/office/drawing/2014/main" val="3365758385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Upper limit alarm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26.00 feet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1003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Maple Grove Reservoir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>
                          <a:effectLst/>
                        </a:rPr>
                        <a:t>7/20/2019 19:28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18253123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241550" y="3238500"/>
          <a:ext cx="7708900" cy="381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74800">
                  <a:extLst>
                    <a:ext uri="{9D8B030D-6E8A-4147-A177-3AD203B41FA5}">
                      <a16:colId xmlns:a16="http://schemas.microsoft.com/office/drawing/2014/main" val="2835809282"/>
                    </a:ext>
                  </a:extLst>
                </a:gridCol>
                <a:gridCol w="2108200">
                  <a:extLst>
                    <a:ext uri="{9D8B030D-6E8A-4147-A177-3AD203B41FA5}">
                      <a16:colId xmlns:a16="http://schemas.microsoft.com/office/drawing/2014/main" val="3415348975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3932004603"/>
                    </a:ext>
                  </a:extLst>
                </a:gridCol>
                <a:gridCol w="2197100">
                  <a:extLst>
                    <a:ext uri="{9D8B030D-6E8A-4147-A177-3AD203B41FA5}">
                      <a16:colId xmlns:a16="http://schemas.microsoft.com/office/drawing/2014/main" val="1124105853"/>
                    </a:ext>
                  </a:extLst>
                </a:gridCol>
                <a:gridCol w="1397000">
                  <a:extLst>
                    <a:ext uri="{9D8B030D-6E8A-4147-A177-3AD203B41FA5}">
                      <a16:colId xmlns:a16="http://schemas.microsoft.com/office/drawing/2014/main" val="2629868123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Rising rate alarm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1.00 foot in 30 minutes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1563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Lakewood Gulch @10th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7/20/2019 19:27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8595217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Rising rate alarm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0.50 feet in 1 hour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1663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SPR at Henderson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>
                          <a:effectLst/>
                        </a:rPr>
                        <a:t>7/20/2019 19:00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959353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9589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</p:spPr>
      </p:pic>
    </p:spTree>
    <p:extLst>
      <p:ext uri="{BB962C8B-B14F-4D97-AF65-F5344CB8AC3E}">
        <p14:creationId xmlns:p14="http://schemas.microsoft.com/office/powerpoint/2010/main" val="934453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</p:spPr>
      </p:pic>
    </p:spTree>
    <p:extLst>
      <p:ext uri="{BB962C8B-B14F-4D97-AF65-F5344CB8AC3E}">
        <p14:creationId xmlns:p14="http://schemas.microsoft.com/office/powerpoint/2010/main" val="2846086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037" y="0"/>
            <a:ext cx="7497660" cy="50292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429" y="1828800"/>
            <a:ext cx="7395882" cy="5029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17515" y="5029200"/>
            <a:ext cx="1749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1hr Precipitation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187446" y="1459468"/>
            <a:ext cx="697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805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</p:spPr>
      </p:pic>
    </p:spTree>
    <p:extLst>
      <p:ext uri="{BB962C8B-B14F-4D97-AF65-F5344CB8AC3E}">
        <p14:creationId xmlns:p14="http://schemas.microsoft.com/office/powerpoint/2010/main" val="3100832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</p:spPr>
      </p:pic>
    </p:spTree>
    <p:extLst>
      <p:ext uri="{BB962C8B-B14F-4D97-AF65-F5344CB8AC3E}">
        <p14:creationId xmlns:p14="http://schemas.microsoft.com/office/powerpoint/2010/main" val="2228257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5623" y="0"/>
            <a:ext cx="7410537" cy="50292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897" y="1828800"/>
            <a:ext cx="7360920" cy="5029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17515" y="5029200"/>
            <a:ext cx="1749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1hr Precipitation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187446" y="1459468"/>
            <a:ext cx="697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540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124"/>
            <a:ext cx="12168750" cy="4936449"/>
          </a:xfrm>
        </p:spPr>
      </p:pic>
      <p:sp>
        <p:nvSpPr>
          <p:cNvPr id="6" name="TextBox 5"/>
          <p:cNvSpPr txBox="1"/>
          <p:nvPr/>
        </p:nvSpPr>
        <p:spPr>
          <a:xfrm>
            <a:off x="5744820" y="5485049"/>
            <a:ext cx="71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21:28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306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MORNING HPO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363643"/>
            <a:ext cx="5181600" cy="3275301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303873"/>
            <a:ext cx="5181600" cy="3394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224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</p:spPr>
      </p:pic>
    </p:spTree>
    <p:extLst>
      <p:ext uri="{BB962C8B-B14F-4D97-AF65-F5344CB8AC3E}">
        <p14:creationId xmlns:p14="http://schemas.microsoft.com/office/powerpoint/2010/main" val="2559239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ALARMS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93153565"/>
              </p:ext>
            </p:extLst>
          </p:nvPr>
        </p:nvGraphicFramePr>
        <p:xfrm>
          <a:off x="2241550" y="3429000"/>
          <a:ext cx="7708900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74800">
                  <a:extLst>
                    <a:ext uri="{9D8B030D-6E8A-4147-A177-3AD203B41FA5}">
                      <a16:colId xmlns:a16="http://schemas.microsoft.com/office/drawing/2014/main" val="3226119171"/>
                    </a:ext>
                  </a:extLst>
                </a:gridCol>
                <a:gridCol w="2108200">
                  <a:extLst>
                    <a:ext uri="{9D8B030D-6E8A-4147-A177-3AD203B41FA5}">
                      <a16:colId xmlns:a16="http://schemas.microsoft.com/office/drawing/2014/main" val="810806344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663319850"/>
                    </a:ext>
                  </a:extLst>
                </a:gridCol>
                <a:gridCol w="2197100">
                  <a:extLst>
                    <a:ext uri="{9D8B030D-6E8A-4147-A177-3AD203B41FA5}">
                      <a16:colId xmlns:a16="http://schemas.microsoft.com/office/drawing/2014/main" val="3439585935"/>
                    </a:ext>
                  </a:extLst>
                </a:gridCol>
                <a:gridCol w="1397000">
                  <a:extLst>
                    <a:ext uri="{9D8B030D-6E8A-4147-A177-3AD203B41FA5}">
                      <a16:colId xmlns:a16="http://schemas.microsoft.com/office/drawing/2014/main" val="1825057118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Rising rate alarm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0.50 feet in 1 hour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1663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SPR at Henderson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>
                          <a:effectLst/>
                        </a:rPr>
                        <a:t>7/20/2019 21:52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860359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705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</p:spPr>
      </p:pic>
    </p:spTree>
    <p:extLst>
      <p:ext uri="{BB962C8B-B14F-4D97-AF65-F5344CB8AC3E}">
        <p14:creationId xmlns:p14="http://schemas.microsoft.com/office/powerpoint/2010/main" val="1757995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8995" y="0"/>
            <a:ext cx="7472117" cy="50292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808" y="1828800"/>
            <a:ext cx="7431464" cy="5029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17515" y="5029200"/>
            <a:ext cx="1749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1hr Precipitation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187446" y="1459468"/>
            <a:ext cx="697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468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</p:spPr>
      </p:pic>
    </p:spTree>
    <p:extLst>
      <p:ext uri="{BB962C8B-B14F-4D97-AF65-F5344CB8AC3E}">
        <p14:creationId xmlns:p14="http://schemas.microsoft.com/office/powerpoint/2010/main" val="3377756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ALARMS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1318237"/>
              </p:ext>
            </p:extLst>
          </p:nvPr>
        </p:nvGraphicFramePr>
        <p:xfrm>
          <a:off x="2241550" y="3429000"/>
          <a:ext cx="7708900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74800">
                  <a:extLst>
                    <a:ext uri="{9D8B030D-6E8A-4147-A177-3AD203B41FA5}">
                      <a16:colId xmlns:a16="http://schemas.microsoft.com/office/drawing/2014/main" val="3339564073"/>
                    </a:ext>
                  </a:extLst>
                </a:gridCol>
                <a:gridCol w="2108200">
                  <a:extLst>
                    <a:ext uri="{9D8B030D-6E8A-4147-A177-3AD203B41FA5}">
                      <a16:colId xmlns:a16="http://schemas.microsoft.com/office/drawing/2014/main" val="3374196111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1168174395"/>
                    </a:ext>
                  </a:extLst>
                </a:gridCol>
                <a:gridCol w="2197100">
                  <a:extLst>
                    <a:ext uri="{9D8B030D-6E8A-4147-A177-3AD203B41FA5}">
                      <a16:colId xmlns:a16="http://schemas.microsoft.com/office/drawing/2014/main" val="1417149605"/>
                    </a:ext>
                  </a:extLst>
                </a:gridCol>
                <a:gridCol w="1397000">
                  <a:extLst>
                    <a:ext uri="{9D8B030D-6E8A-4147-A177-3AD203B41FA5}">
                      <a16:colId xmlns:a16="http://schemas.microsoft.com/office/drawing/2014/main" val="2739114803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Rising rate alarm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0.50 feet in 4 hours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1003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Maple Grove Reservoir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>
                          <a:effectLst/>
                        </a:rPr>
                        <a:t>7/20/2019 22:48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98452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6759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</p:spPr>
      </p:pic>
    </p:spTree>
    <p:extLst>
      <p:ext uri="{BB962C8B-B14F-4D97-AF65-F5344CB8AC3E}">
        <p14:creationId xmlns:p14="http://schemas.microsoft.com/office/powerpoint/2010/main" val="4140599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6308" y="0"/>
            <a:ext cx="7417784" cy="50292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531" y="1828800"/>
            <a:ext cx="7330215" cy="5029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17515" y="5029200"/>
            <a:ext cx="1749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1hr Precipitation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187446" y="1459468"/>
            <a:ext cx="697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219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MESSAGES ISSUED BEFORE 1PM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397465"/>
            <a:ext cx="5181600" cy="3207657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1838333"/>
            <a:ext cx="5181600" cy="4325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05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713" y="-1"/>
            <a:ext cx="9390575" cy="6821457"/>
          </a:xfrm>
        </p:spPr>
      </p:pic>
    </p:spTree>
    <p:extLst>
      <p:ext uri="{BB962C8B-B14F-4D97-AF65-F5344CB8AC3E}">
        <p14:creationId xmlns:p14="http://schemas.microsoft.com/office/powerpoint/2010/main" val="2351165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934" y="0"/>
            <a:ext cx="4778066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5203364" cy="43525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4351338"/>
            <a:ext cx="5203364" cy="2787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045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RAIN ALARMS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031199"/>
              </p:ext>
            </p:extLst>
          </p:nvPr>
        </p:nvGraphicFramePr>
        <p:xfrm>
          <a:off x="1001949" y="2451369"/>
          <a:ext cx="9951395" cy="22665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73677">
                  <a:extLst>
                    <a:ext uri="{9D8B030D-6E8A-4147-A177-3AD203B41FA5}">
                      <a16:colId xmlns:a16="http://schemas.microsoft.com/office/drawing/2014/main" val="1228141359"/>
                    </a:ext>
                  </a:extLst>
                </a:gridCol>
                <a:gridCol w="2704796">
                  <a:extLst>
                    <a:ext uri="{9D8B030D-6E8A-4147-A177-3AD203B41FA5}">
                      <a16:colId xmlns:a16="http://schemas.microsoft.com/office/drawing/2014/main" val="986609184"/>
                    </a:ext>
                  </a:extLst>
                </a:gridCol>
                <a:gridCol w="710008">
                  <a:extLst>
                    <a:ext uri="{9D8B030D-6E8A-4147-A177-3AD203B41FA5}">
                      <a16:colId xmlns:a16="http://schemas.microsoft.com/office/drawing/2014/main" val="3972137014"/>
                    </a:ext>
                  </a:extLst>
                </a:gridCol>
                <a:gridCol w="2809982">
                  <a:extLst>
                    <a:ext uri="{9D8B030D-6E8A-4147-A177-3AD203B41FA5}">
                      <a16:colId xmlns:a16="http://schemas.microsoft.com/office/drawing/2014/main" val="837312414"/>
                    </a:ext>
                  </a:extLst>
                </a:gridCol>
                <a:gridCol w="1652932">
                  <a:extLst>
                    <a:ext uri="{9D8B030D-6E8A-4147-A177-3AD203B41FA5}">
                      <a16:colId xmlns:a16="http://schemas.microsoft.com/office/drawing/2014/main" val="2584970928"/>
                    </a:ext>
                  </a:extLst>
                </a:gridCol>
              </a:tblGrid>
              <a:tr h="45330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Rainfall rate alarm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0.75 inches in 1 hour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5880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Hackett Mountain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7/20/2019 14:58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09513944"/>
                  </a:ext>
                </a:extLst>
              </a:tr>
              <a:tr h="45330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Rainfall rate alarm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1.00 inch in 90 minutes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5860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Cedar Mountain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7/20/2019 14:56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22417834"/>
                  </a:ext>
                </a:extLst>
              </a:tr>
              <a:tr h="45330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Rainfall rate alarm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0.50 inches in 30 minutes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5880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Hackett Mountain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7/20/2019 14:55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50453076"/>
                  </a:ext>
                </a:extLst>
              </a:tr>
              <a:tr h="45330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Rainfall rate alarm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0.75 inches in 1 hour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5860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Cedar Mountain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7/20/2019 14:51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12878096"/>
                  </a:ext>
                </a:extLst>
              </a:tr>
              <a:tr h="45330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Rainfall rate alarm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0.50 inches in 30 minutes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5860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Cedar Mountain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>
                          <a:effectLst/>
                        </a:rPr>
                        <a:t>7/20/2019 14:47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786791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3294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1478</Words>
  <Application>Microsoft Office PowerPoint</Application>
  <PresentationFormat>Widescreen</PresentationFormat>
  <Paragraphs>540</Paragraphs>
  <Slides>57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2" baseType="lpstr">
      <vt:lpstr>Arial</vt:lpstr>
      <vt:lpstr>Calibri</vt:lpstr>
      <vt:lpstr>Calibri Light</vt:lpstr>
      <vt:lpstr>Courier New</vt:lpstr>
      <vt:lpstr>Office Theme</vt:lpstr>
      <vt:lpstr>2019-07-20</vt:lpstr>
      <vt:lpstr>PowerPoint Presentation</vt:lpstr>
      <vt:lpstr>PowerPoint Presentation</vt:lpstr>
      <vt:lpstr>PowerPoint Presentation</vt:lpstr>
      <vt:lpstr>THE MORNING HPO</vt:lpstr>
      <vt:lpstr>MESSAGES ISSUED BEFORE 1PM</vt:lpstr>
      <vt:lpstr>PowerPoint Presentation</vt:lpstr>
      <vt:lpstr>PowerPoint Presentation</vt:lpstr>
      <vt:lpstr>RAIN ALARMS</vt:lpstr>
      <vt:lpstr>PowerPoint Presentation</vt:lpstr>
      <vt:lpstr>PowerPoint Presentation</vt:lpstr>
      <vt:lpstr>PowerPoint Presentation</vt:lpstr>
      <vt:lpstr>RAIN ALARMS</vt:lpstr>
      <vt:lpstr>PowerPoint Presentation</vt:lpstr>
      <vt:lpstr>PowerPoint Presentation</vt:lpstr>
      <vt:lpstr>PowerPoint Presentation</vt:lpstr>
      <vt:lpstr>ALARMS</vt:lpstr>
      <vt:lpstr>PowerPoint Presentation</vt:lpstr>
      <vt:lpstr>PowerPoint Presentation</vt:lpstr>
      <vt:lpstr>PowerPoint Presentation</vt:lpstr>
      <vt:lpstr>PowerPoint Presentation</vt:lpstr>
      <vt:lpstr>ALARMS</vt:lpstr>
      <vt:lpstr>PowerPoint Presentation</vt:lpstr>
      <vt:lpstr>ALARMS</vt:lpstr>
      <vt:lpstr>PowerPoint Presentation</vt:lpstr>
      <vt:lpstr>PowerPoint Presentation</vt:lpstr>
      <vt:lpstr>PowerPoint Presentation</vt:lpstr>
      <vt:lpstr>PowerPoint Presentation</vt:lpstr>
      <vt:lpstr>ALARMS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ALARMS</vt:lpstr>
      <vt:lpstr>PowerPoint Presentation</vt:lpstr>
      <vt:lpstr>PowerPoint Presentation</vt:lpstr>
      <vt:lpstr>PowerPoint Presentation</vt:lpstr>
      <vt:lpstr>ALARMS</vt:lpstr>
      <vt:lpstr>PowerPoint Presentation</vt:lpstr>
      <vt:lpstr>PowerPoint Presentation</vt:lpstr>
      <vt:lpstr>ALARMS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ALARMS</vt:lpstr>
      <vt:lpstr>PowerPoint Presentation</vt:lpstr>
      <vt:lpstr>PowerPoint Presentation</vt:lpstr>
      <vt:lpstr>PowerPoint Presentation</vt:lpstr>
      <vt:lpstr>ALARMS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2019-07-20</dc:title>
  <dc:creator>Jason Stawski</dc:creator>
  <cp:lastModifiedBy>Kevin G. Stewart</cp:lastModifiedBy>
  <cp:revision>17</cp:revision>
  <dcterms:created xsi:type="dcterms:W3CDTF">2019-07-22T14:25:57Z</dcterms:created>
  <dcterms:modified xsi:type="dcterms:W3CDTF">2020-02-18T17:28:00Z</dcterms:modified>
</cp:coreProperties>
</file>