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695" r:id="rId3"/>
    <p:sldMasterId id="2147483697" r:id="rId4"/>
    <p:sldMasterId id="2147483699" r:id="rId5"/>
    <p:sldMasterId id="2147483701" r:id="rId6"/>
  </p:sldMasterIdLst>
  <p:notesMasterIdLst>
    <p:notesMasterId r:id="rId30"/>
  </p:notesMasterIdLst>
  <p:handoutMasterIdLst>
    <p:handoutMasterId r:id="rId31"/>
  </p:handoutMasterIdLst>
  <p:sldIdLst>
    <p:sldId id="356" r:id="rId7"/>
    <p:sldId id="363" r:id="rId8"/>
    <p:sldId id="279" r:id="rId9"/>
    <p:sldId id="302" r:id="rId10"/>
    <p:sldId id="301" r:id="rId11"/>
    <p:sldId id="324" r:id="rId12"/>
    <p:sldId id="317" r:id="rId13"/>
    <p:sldId id="331" r:id="rId14"/>
    <p:sldId id="304" r:id="rId15"/>
    <p:sldId id="318" r:id="rId16"/>
    <p:sldId id="319" r:id="rId17"/>
    <p:sldId id="320" r:id="rId18"/>
    <p:sldId id="306" r:id="rId19"/>
    <p:sldId id="334" r:id="rId20"/>
    <p:sldId id="335" r:id="rId21"/>
    <p:sldId id="351" r:id="rId22"/>
    <p:sldId id="362" r:id="rId23"/>
    <p:sldId id="365" r:id="rId24"/>
    <p:sldId id="359" r:id="rId25"/>
    <p:sldId id="305" r:id="rId26"/>
    <p:sldId id="360" r:id="rId27"/>
    <p:sldId id="361" r:id="rId28"/>
    <p:sldId id="364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2"/>
    <a:srgbClr val="0000FF"/>
    <a:srgbClr val="00FFFF"/>
    <a:srgbClr val="FF9900"/>
    <a:srgbClr val="FFFF00"/>
    <a:srgbClr val="FF33CC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5" autoAdjust="0"/>
    <p:restoredTop sz="94624" autoAdjust="0"/>
  </p:normalViewPr>
  <p:slideViewPr>
    <p:cSldViewPr>
      <p:cViewPr>
        <p:scale>
          <a:sx n="75" d="100"/>
          <a:sy n="75" d="100"/>
        </p:scale>
        <p:origin x="-235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4"/>
    </p:cViewPr>
  </p:sorterViewPr>
  <p:notesViewPr>
    <p:cSldViewPr>
      <p:cViewPr varScale="1">
        <p:scale>
          <a:sx n="65" d="100"/>
          <a:sy n="65" d="100"/>
        </p:scale>
        <p:origin x="-289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F1366323-3C78-4E5F-9D6F-A4E0E9087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29E17B-1699-4D25-9F63-DCF64581F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33 years of service, 3-way partnership, relationships to maintain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6B3DD-5DEA-4D97-9600-FC05DF4B3506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1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7EBF8-2B21-4420-92F3-C33435C7CFF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C72A63CD-A065-4A5D-8264-AF51838FC6CB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EA772-C0AC-4637-B546-2CD5809A3990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A5DC6-5F5E-4AC7-943E-F2578E245435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2A05C-E713-4D9B-BF21-09A8B0373048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62CA1-EAFD-4F67-964E-F8DD2A5115D5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894background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868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udlogo_whitetranpar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15541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ws_transpar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04800"/>
            <a:ext cx="1571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4D34-4DF0-45EE-A135-7A58D427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5613-D705-4817-90E2-1B42230E1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D706-F24A-4890-BA71-5EAAA32DF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307DD-157C-4A9A-9BD4-B94277535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30D6-1529-4D00-9358-648333F78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B271-605B-44CA-B003-20396D0DC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B6EA8D-6AFB-4BE0-8F91-ADB2EF217E5C}" type="datetimeFigureOut">
              <a:rPr lang="en-US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F4BC10-740D-4516-9B11-AA258B580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862A-7501-4438-B223-2E9237E3F9B7}" type="datetimeFigureOut">
              <a:rPr lang="en-US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2FFA-41BD-459A-AA10-F2735911A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A28D-9709-415D-92AF-FDAA9583AA0E}" type="datetimeFigureOut">
              <a:rPr lang="en-US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3BCCC9-969F-4634-B31A-843F5C50C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1_compressed"/>
          <p:cNvPicPr>
            <a:picLocks noChangeAspect="1" noChangeArrowheads="1"/>
          </p:cNvPicPr>
          <p:nvPr userDrawn="1"/>
        </p:nvPicPr>
        <p:blipFill>
          <a:blip r:embed="rId2" cstate="print"/>
          <a:srcRect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F7AC-0B43-4244-96F1-4756D6D4E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7C962D8D-4F16-40BF-85C5-64349BFC9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3D3D-1B9B-49D0-9E50-7B522701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723D6-D493-4D2F-ACA8-88924B5D8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23F2-2DDA-4194-A98A-1CE3D4697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D6EB-E8AE-48B6-97D2-8758799B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88581-685A-4070-A76A-7BDF8E897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1418-4ACD-4763-BC11-916459047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5F33-9917-47AE-8A33-6C1EDF282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8219-C637-4250-88F4-621C9D76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F35B-2792-448C-9955-6BDADECC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3D0B28A-3D66-49E4-97CE-22457D872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1894background_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4763"/>
            <a:ext cx="91868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5ADE81A-659F-481C-9F80-86E193D24477}" type="datetimeFigureOut">
              <a:rPr lang="en-US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3A24029-C771-48A2-AA8E-899EFFD7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84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5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</p:grpSp>
      <p:pic>
        <p:nvPicPr>
          <p:cNvPr id="159" name="Picture 158" descr="Crisman 1891-1893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5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057400" y="228600"/>
            <a:ext cx="6784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7D20182-AFBD-4C1B-85BA-05511469F13B}" type="datetimeFigureOut">
              <a:rPr lang="en-US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185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40BF7DA-2991-4418-A753-ADFAEBEA2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1" name="Picture 161" descr="udlogo_bordertranspare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" y="76200"/>
            <a:ext cx="14811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icture2_compressed"/>
          <p:cNvPicPr>
            <a:picLocks noChangeAspect="1" noChangeArrowheads="1"/>
          </p:cNvPicPr>
          <p:nvPr userDrawn="1"/>
        </p:nvPicPr>
        <p:blipFill>
          <a:blip r:embed="rId3" cstate="print"/>
          <a:srcRect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A349023-94DA-4046-A37F-72F2AD9D2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894backgroun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868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opy of 0_21_050207_texa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udlogo_border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dirty="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dirty="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930E311F-9520-4530-8C7D-A04F56742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30" name="Picture 10" descr="nws_transpar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6338" y="304800"/>
            <a:ext cx="13890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icture2_compressed"/>
          <p:cNvPicPr>
            <a:picLocks noChangeAspect="1" noChangeArrowheads="1"/>
          </p:cNvPicPr>
          <p:nvPr userDrawn="1"/>
        </p:nvPicPr>
        <p:blipFill>
          <a:blip r:embed="rId3" cstate="print"/>
          <a:srcRect r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1313188-16FB-445D-9D48-8FADEEC59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udfcd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pB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52600" y="228599"/>
            <a:ext cx="5562599" cy="342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8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25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Urban Drainage &amp; Flood Control District </a:t>
            </a:r>
            <a:br>
              <a:rPr lang="en-US" sz="4000" dirty="0">
                <a:solidFill>
                  <a:srgbClr val="FF25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4000" dirty="0" smtClean="0">
                <a:solidFill>
                  <a:srgbClr val="FF25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Flood Warning Program</a:t>
            </a:r>
            <a:endParaRPr lang="en-US" sz="4000" dirty="0">
              <a:solidFill>
                <a:srgbClr val="FF25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0000D2"/>
                </a:solidFill>
                <a:latin typeface="Times New Roman" pitchFamily="18" charset="0"/>
              </a:rPr>
              <a:t>Serving the greater Denver/Boulder metropolitan area since 1979</a:t>
            </a:r>
            <a:br>
              <a:rPr lang="en-US" sz="2000" b="1" i="1">
                <a:solidFill>
                  <a:srgbClr val="0000D2"/>
                </a:solidFill>
                <a:latin typeface="Times New Roman" pitchFamily="18" charset="0"/>
              </a:rPr>
            </a:br>
            <a:r>
              <a:rPr lang="en-US" sz="2000" b="1" i="1">
                <a:solidFill>
                  <a:srgbClr val="0000D2"/>
                </a:solidFill>
                <a:latin typeface="Times New Roman" pitchFamily="18" charset="0"/>
              </a:rPr>
              <a:t>in cooperation with NOAA’s National Weather Service</a:t>
            </a:r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1600200" y="342900"/>
            <a:ext cx="5943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A Federal/Regional/Local </a:t>
            </a:r>
            <a:br>
              <a:rPr 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Early Warning Partnership</a:t>
            </a:r>
          </a:p>
        </p:txBody>
      </p:sp>
      <p:pic>
        <p:nvPicPr>
          <p:cNvPr id="9" name="Picture 8" descr="animated_lightning_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615333"/>
            <a:ext cx="3276600" cy="2175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hous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693" y="3733800"/>
            <a:ext cx="2933507" cy="195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SC0199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3581400"/>
            <a:ext cx="1072896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 descr="Table Mesa 15-aug-2007_news4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WINNT\Profiles\Administrator\Personal\F2P2\Flood History\June 3, 2005\Goldsmith at Illif\P603002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7984" y="3657600"/>
            <a:ext cx="2926016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938sbc_eldorado springs dancehall_4sep1938_copyright D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40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1894_Looking 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533400"/>
            <a:ext cx="3916362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3505200" cy="368300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1894 Boulder Creek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4495800" y="74613"/>
            <a:ext cx="449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1938 South Boulder Creek</a:t>
            </a:r>
          </a:p>
        </p:txBody>
      </p:sp>
      <p:pic>
        <p:nvPicPr>
          <p:cNvPr id="21510" name="Picture 6" descr="1938sbc_eldorado springs resort_4sep1938_copyright D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38525"/>
            <a:ext cx="3657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1894jun1_9th Stre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95613"/>
            <a:ext cx="30781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1894jun1_Railroad and swinging foot brid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72038"/>
            <a:ext cx="30480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othills and Base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825" y="381000"/>
            <a:ext cx="3584575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 descr="Thunderbird Aven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988" y="3505200"/>
            <a:ext cx="4824412" cy="298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95900" y="2833688"/>
            <a:ext cx="308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Baseline and Foothills Parkway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43400" y="6096000"/>
            <a:ext cx="401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Thunderbird Lane at the Meadows Center</a:t>
            </a:r>
          </a:p>
        </p:txBody>
      </p:sp>
      <p:pic>
        <p:nvPicPr>
          <p:cNvPr id="22534" name="Picture 6" descr="US 36 at South Boulder Ro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858963"/>
            <a:ext cx="4114800" cy="3017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" y="4510088"/>
            <a:ext cx="340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South Boulder Road Looking West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76200" y="457200"/>
            <a:ext cx="5168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South Boulder Creek</a:t>
            </a:r>
            <a:br>
              <a:rPr lang="en-US" sz="3600" b="1" dirty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3600" b="1" dirty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May 7, 1969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ar in Martin 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343400" cy="278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3" descr="Table M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"/>
            <a:ext cx="4114800" cy="264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 descr="Table Mesa Exx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133600"/>
            <a:ext cx="4038600" cy="249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5400" y="646113"/>
            <a:ext cx="4783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Bear Canyon Creek</a:t>
            </a:r>
            <a:b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May 7, 1969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05400" y="259080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Table Mesa Drive Near Broadway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800600" y="5576888"/>
            <a:ext cx="389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Bear Canyon Creek in Martin Park 1969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337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Table Mesa Exxon in 1969 - Since</a:t>
            </a:r>
          </a:p>
          <a:p>
            <a:pPr eaLnBrk="0" hangingPunct="0"/>
            <a:r>
              <a:rPr lang="en-US">
                <a:latin typeface="Times New Roman" pitchFamily="18" charset="0"/>
              </a:rPr>
              <a:t>Acquired for Broadway Underpass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able Mesa 15-aug-2007_news4_2"/>
          <p:cNvPicPr>
            <a:picLocks noChangeAspect="1" noChangeArrowheads="1"/>
          </p:cNvPicPr>
          <p:nvPr/>
        </p:nvPicPr>
        <p:blipFill>
          <a:blip r:embed="rId3" cstate="print"/>
          <a:srcRect l="540" t="10791" r="2162" b="2878"/>
          <a:stretch>
            <a:fillRect/>
          </a:stretch>
        </p:blipFill>
        <p:spPr bwMode="auto">
          <a:xfrm>
            <a:off x="4953000" y="990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46063" y="304800"/>
            <a:ext cx="4783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Bear Canyon Creek</a:t>
            </a:r>
            <a:br>
              <a:rPr lang="en-US" sz="3600" b="1" dirty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3600" b="1" dirty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August 15, 2007</a:t>
            </a:r>
          </a:p>
        </p:txBody>
      </p:sp>
      <p:pic>
        <p:nvPicPr>
          <p:cNvPr id="24580" name="Picture 4" descr="Table Mesa 15-aug-2007_news4_5"/>
          <p:cNvPicPr>
            <a:picLocks noChangeAspect="1" noChangeArrowheads="1"/>
          </p:cNvPicPr>
          <p:nvPr/>
        </p:nvPicPr>
        <p:blipFill>
          <a:blip r:embed="rId4" cstate="print"/>
          <a:srcRect l="1852" t="1387" r="1852" b="2466"/>
          <a:stretch>
            <a:fillRect/>
          </a:stretch>
        </p:blipFill>
        <p:spPr bwMode="auto">
          <a:xfrm>
            <a:off x="685800" y="1905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53000" y="2833688"/>
            <a:ext cx="333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Table Mesa Drive Near Broadway</a:t>
            </a:r>
          </a:p>
        </p:txBody>
      </p:sp>
      <p:pic>
        <p:nvPicPr>
          <p:cNvPr id="24582" name="Picture 6" descr="Bear Creek East from Mar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05188"/>
            <a:ext cx="41148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886450" y="60340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near Martin Park</a:t>
            </a:r>
          </a:p>
        </p:txBody>
      </p:sp>
      <p:pic>
        <p:nvPicPr>
          <p:cNvPr id="24584" name="Picture 8" descr="chopter_1_9news"/>
          <p:cNvPicPr>
            <a:picLocks noChangeAspect="1" noChangeArrowheads="1"/>
          </p:cNvPicPr>
          <p:nvPr/>
        </p:nvPicPr>
        <p:blipFill>
          <a:blip r:embed="rId6" cstate="print"/>
          <a:srcRect l="2000" r="2000"/>
          <a:stretch>
            <a:fillRect/>
          </a:stretch>
        </p:blipFill>
        <p:spPr bwMode="auto">
          <a:xfrm>
            <a:off x="381000" y="4495800"/>
            <a:ext cx="3657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28_Hail_in_Boulder_9new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0500" y="457200"/>
            <a:ext cx="12017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94025"/>
            <a:ext cx="290671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fig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54088"/>
            <a:ext cx="2820988" cy="2373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604" name="Picture 4" descr="DSC01992"/>
          <p:cNvPicPr>
            <a:picLocks noChangeAspect="1" noChangeArrowheads="1"/>
          </p:cNvPicPr>
          <p:nvPr/>
        </p:nvPicPr>
        <p:blipFill>
          <a:blip r:embed="rId4" cstate="print"/>
          <a:srcRect l="-3845" t="4068" r="3847" b="694"/>
          <a:stretch>
            <a:fillRect/>
          </a:stretch>
        </p:blipFill>
        <p:spPr bwMode="auto">
          <a:xfrm>
            <a:off x="0" y="952500"/>
            <a:ext cx="1981200" cy="1524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605" name="Picture 5" descr="hou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99025"/>
            <a:ext cx="2819400" cy="188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606" name="Picture 6" descr="fig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441575"/>
            <a:ext cx="1905000" cy="1292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607" name="Picture 7" descr="Untitled-29"/>
          <p:cNvPicPr>
            <a:picLocks noChangeAspect="1" noChangeArrowheads="1"/>
          </p:cNvPicPr>
          <p:nvPr/>
        </p:nvPicPr>
        <p:blipFill>
          <a:blip r:embed="rId7" cstate="print"/>
          <a:srcRect t="22260" b="22478"/>
          <a:stretch>
            <a:fillRect/>
          </a:stretch>
        </p:blipFill>
        <p:spPr bwMode="auto">
          <a:xfrm>
            <a:off x="76200" y="5181600"/>
            <a:ext cx="1938338" cy="160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608" name="Picture 8" descr="Untitl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729038"/>
            <a:ext cx="20574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fig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4063" y="990600"/>
            <a:ext cx="4224337" cy="579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852738" y="3641725"/>
            <a:ext cx="2555875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Big Thompson River </a:t>
            </a:r>
          </a:p>
          <a:p>
            <a:pPr algn="ctr">
              <a:defRPr/>
            </a:pPr>
            <a:r>
              <a:rPr lang="en-US" sz="200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at Canyon Mouth</a:t>
            </a:r>
          </a:p>
          <a:p>
            <a:pPr algn="ctr">
              <a:defRPr/>
            </a:pPr>
            <a:r>
              <a:rPr lang="en-US" sz="200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July 31, 1976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838200" y="-15875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Warning lead times are short and </a:t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walls of water are not a myth.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003550" y="3200400"/>
            <a:ext cx="2254250" cy="366713"/>
          </a:xfrm>
          <a:prstGeom prst="rect">
            <a:avLst/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 pitchFamily="34" charset="0"/>
              </a:rPr>
              <a:t>19-foot flood depth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5181600" y="1536700"/>
            <a:ext cx="457200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10"/>
          <p:cNvPicPr>
            <a:picLocks noChangeAspect="1" noChangeArrowheads="1"/>
          </p:cNvPicPr>
          <p:nvPr/>
        </p:nvPicPr>
        <p:blipFill>
          <a:blip r:embed="rId2" cstate="print"/>
          <a:srcRect l="8696" t="3441" r="9566"/>
          <a:stretch>
            <a:fillRect/>
          </a:stretch>
        </p:blipFill>
        <p:spPr bwMode="auto">
          <a:xfrm>
            <a:off x="990600" y="304800"/>
            <a:ext cx="716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 rot="-2815470">
            <a:off x="4265612" y="3935413"/>
            <a:ext cx="1247775" cy="63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Monsoon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Big rains are not uncommon.</a:t>
            </a:r>
            <a:br>
              <a:rPr lang="en-US" sz="3600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2400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August 2, 2007 northeast of Brighton</a:t>
            </a:r>
            <a:endParaRPr lang="en-US" sz="3600" dirty="0" smtClean="0">
              <a:solidFill>
                <a:srgbClr val="0000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7651" name="Picture 3" descr="NEofBrighton02aug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219200"/>
            <a:ext cx="88217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270750" y="64008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August 2,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from PPTX of 13jul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6875"/>
            <a:ext cx="8305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The July 13, 2011 Flash Flood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A relatively small event with serious impacts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342" t="9695" r="12514" b="12137"/>
          <a:stretch>
            <a:fillRect/>
          </a:stretch>
        </p:blipFill>
        <p:spPr bwMode="auto">
          <a:xfrm>
            <a:off x="6705600" y="0"/>
            <a:ext cx="243840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89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" pitchFamily="18" charset="0"/>
              </a:rPr>
              <a:t>RESIDENTS TELL THEIR STORIES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" pitchFamily="18" charset="0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391400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The July 13, 2011 Flash Flood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3429" t="10916" r="16171" b="15802"/>
          <a:stretch>
            <a:fillRect/>
          </a:stretch>
        </p:blipFill>
        <p:spPr bwMode="auto">
          <a:xfrm>
            <a:off x="0" y="0"/>
            <a:ext cx="2362200" cy="184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9419" t="34892" r="30037" b="24496"/>
          <a:stretch>
            <a:fillRect/>
          </a:stretch>
        </p:blipFill>
        <p:spPr bwMode="auto">
          <a:xfrm>
            <a:off x="4564063" y="3429000"/>
            <a:ext cx="4351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UDFCD 2013 RECOMMENDED</a:t>
            </a:r>
            <a:b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 FLOOD THRESHOLDS FOR FMBA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Fourmile Creek &amp; Fourmile Canyon Creek: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GARR-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0.75"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one BA-corresponding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ALERT-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1"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one ALERT rainfall alarm rate alarm &gt; 3 in/hr, i.e.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0.5" in 10-min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Fourmile Creek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BA-GARR &gt; 0.4"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Fourmile Canyon Creek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BA-GARR &gt; 0.7"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5029200" y="3200400"/>
            <a:ext cx="2743200" cy="7620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4191000" y="2819400"/>
            <a:ext cx="2362200" cy="1828800"/>
          </a:xfrm>
          <a:prstGeom prst="curvedConnector3">
            <a:avLst>
              <a:gd name="adj1" fmla="val 6935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3" cstate="print"/>
          <a:srcRect l="29419" t="34920" r="30022" b="24480"/>
          <a:stretch>
            <a:fillRect/>
          </a:stretch>
        </p:blipFill>
        <p:spPr bwMode="auto">
          <a:xfrm>
            <a:off x="152400" y="3429000"/>
            <a:ext cx="43783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urved Connector 24"/>
          <p:cNvCxnSpPr/>
          <p:nvPr/>
        </p:nvCxnSpPr>
        <p:spPr>
          <a:xfrm>
            <a:off x="914400" y="1828800"/>
            <a:ext cx="2743200" cy="2057400"/>
          </a:xfrm>
          <a:prstGeom prst="curvedConnector3">
            <a:avLst>
              <a:gd name="adj1" fmla="val -2619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9" name="Picture 27" descr="5_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3" cstate="print"/>
          <a:srcRect l="819" t="13200" r="861" b="80479"/>
          <a:stretch>
            <a:fillRect/>
          </a:stretch>
        </p:blipFill>
        <p:spPr bwMode="auto">
          <a:xfrm>
            <a:off x="139700" y="6453188"/>
            <a:ext cx="87788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7400" y="2322513"/>
            <a:ext cx="3048000" cy="95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GARR-</a:t>
            </a:r>
            <a:r>
              <a:rPr lang="en-US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pk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represents maximum gridded ‘gauge adjusted radar rainfall’ estimate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BA-GARR</a:t>
            </a:r>
            <a:r>
              <a:rPr lang="en-US" sz="1400" i="1" dirty="0">
                <a:solidFill>
                  <a:prstClr val="black"/>
                </a:solidFill>
                <a:latin typeface="Calibri"/>
              </a:rPr>
              <a:t> represents the basin-average ‘gauge adjusted radar rainfall’ estimate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6248400" cy="2438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local governments with early notifications of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imminent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flood threats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(primarily flash flood threats)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time to take appropriate defensive actions…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00200" y="292100"/>
            <a:ext cx="5943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Flood Warning Program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pitchFamily="34" charset="0"/>
              </a:rPr>
              <a:t>Primary Mission</a:t>
            </a:r>
          </a:p>
        </p:txBody>
      </p:sp>
      <p:pic>
        <p:nvPicPr>
          <p:cNvPr id="80897" name="Picture 1" descr="C:\Users\kstewart\Pictures\Misc. flood pics\WX-CherryCrk-PlatteRvr-20080816-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65525" y="4267199"/>
            <a:ext cx="3673675" cy="24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98" y="1788459"/>
            <a:ext cx="209540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Table Mesa 15-aug-2007_news4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0" y="4191000"/>
            <a:ext cx="37719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chopter_1_9n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14" y="4191000"/>
            <a:ext cx="4291586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90600" y="5821363"/>
            <a:ext cx="73469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…to  protect lives and property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st St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066800"/>
            <a:ext cx="4648200" cy="1981200"/>
          </a:xfrm>
          <a:noFill/>
          <a:ln>
            <a:solidFill>
              <a:schemeClr val="tx1"/>
            </a:solidFill>
          </a:ln>
        </p:spPr>
      </p:pic>
      <p:pic>
        <p:nvPicPr>
          <p:cNvPr id="31747" name="Picture 3" descr="Boulder Creek Damage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4267200"/>
            <a:ext cx="3733800" cy="2505075"/>
          </a:xfrm>
          <a:noFill/>
          <a:ln>
            <a:solidFill>
              <a:schemeClr val="tx1"/>
            </a:solidFill>
          </a:ln>
        </p:spPr>
      </p:pic>
      <p:sp>
        <p:nvSpPr>
          <p:cNvPr id="993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0375" y="2286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Memories fade quickly</a:t>
            </a:r>
          </a:p>
        </p:txBody>
      </p:sp>
      <p:pic>
        <p:nvPicPr>
          <p:cNvPr id="31749" name="Picture 5" descr="Big T 2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7813" y="1295400"/>
            <a:ext cx="1779587" cy="2362200"/>
          </a:xfrm>
          <a:noFill/>
          <a:ln>
            <a:solidFill>
              <a:schemeClr val="tx1"/>
            </a:solidFill>
          </a:ln>
        </p:spPr>
      </p:pic>
      <p:pic>
        <p:nvPicPr>
          <p:cNvPr id="31750" name="Picture 6" descr="94-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048000"/>
            <a:ext cx="3505200" cy="206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7" descr="94-TRAIN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72200" y="1143000"/>
            <a:ext cx="2743200" cy="1852613"/>
          </a:xfrm>
          <a:noFill/>
          <a:ln>
            <a:solidFill>
              <a:schemeClr val="tx1"/>
            </a:solidFill>
          </a:ln>
        </p:spPr>
      </p:pic>
      <p:pic>
        <p:nvPicPr>
          <p:cNvPr id="31752" name="Picture 8" descr="Boulder Creek at 30th Stre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648200"/>
            <a:ext cx="2971800" cy="196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3" name="Picture 9" descr="Harvest House 196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667000"/>
            <a:ext cx="4191000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4" name="Picture 10" descr="Eldorado Reso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105400"/>
            <a:ext cx="2286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5" name="Picture 11" descr="Taft Flooding 198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600" y="3429000"/>
            <a:ext cx="1422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1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 EOC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Where critical decisions are made.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772" name="Picture 3" descr="2m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1981200"/>
            <a:ext cx="2819400" cy="2362200"/>
          </a:xfrm>
        </p:spPr>
      </p:pic>
      <p:pic>
        <p:nvPicPr>
          <p:cNvPr id="32773" name="Picture 7" descr="04-18-06_11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t="16135"/>
          <a:stretch>
            <a:fillRect/>
          </a:stretch>
        </p:blipFill>
        <p:spPr>
          <a:xfrm>
            <a:off x="0" y="4419600"/>
            <a:ext cx="3873500" cy="2438400"/>
          </a:xfrm>
        </p:spPr>
      </p:pic>
      <p:pic>
        <p:nvPicPr>
          <p:cNvPr id="32774" name="Picture 6" descr="messagecen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81200"/>
            <a:ext cx="32004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04-18-06_09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300538"/>
            <a:ext cx="31242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5" descr="sheri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1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" descr="esf15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124200" y="4343400"/>
            <a:ext cx="2973388" cy="2514600"/>
          </a:xfrm>
        </p:spPr>
      </p:pic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838200" y="48006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A3C145"/>
              </a:buClr>
              <a:buSzPct val="80000"/>
              <a:buFont typeface="Arial" charset="0"/>
              <a:buNone/>
              <a:defRPr/>
            </a:pP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Gaining situational awareness, a common operating picture, leaning forward &amp; using plain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Good News</a:t>
            </a:r>
          </a:p>
        </p:txBody>
      </p:sp>
      <p:sp>
        <p:nvSpPr>
          <p:cNvPr id="3379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More believers now</a:t>
            </a:r>
          </a:p>
        </p:txBody>
      </p:sp>
      <p:pic>
        <p:nvPicPr>
          <p:cNvPr id="5" name="Picture 4" descr="2011-08-08 19.09.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1159489" y="811471"/>
            <a:ext cx="6748820" cy="525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6" descr="UDFCD_color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1827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nhwclogo_transparen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152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ou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2396250" cy="16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different types of floods?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causes floods?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Where is Boulder County’s greatest flood risk?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does our flood warning system look like?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outlook for 2013?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some common misconceptions about floods?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important key messages for Boulder County citizens to know about floods?</a:t>
            </a:r>
          </a:p>
          <a:p>
            <a:pPr marL="514350" indent="-514350">
              <a:buFontTx/>
              <a:buAutoNum type="arabicPeriod"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8" descr="Boulder Creek at 30th Str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161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4167" t="6667" r="10000" b="10000"/>
          <a:stretch>
            <a:fillRect/>
          </a:stretch>
        </p:blipFill>
        <p:spPr bwMode="auto">
          <a:xfrm>
            <a:off x="1981200" y="1143000"/>
            <a:ext cx="51054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2" descr="ALERT rain/stage gage in Aurora"/>
          <p:cNvPicPr>
            <a:picLocks noChangeAspect="1" noChangeArrowheads="1"/>
          </p:cNvPicPr>
          <p:nvPr/>
        </p:nvPicPr>
        <p:blipFill>
          <a:blip r:embed="rId4" cstate="print"/>
          <a:srcRect l="10526"/>
          <a:stretch>
            <a:fillRect/>
          </a:stretch>
        </p:blipFill>
        <p:spPr bwMode="auto">
          <a:xfrm>
            <a:off x="6553200" y="1141413"/>
            <a:ext cx="25908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43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24241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Early Flood Detection</a:t>
            </a:r>
          </a:p>
        </p:txBody>
      </p:sp>
      <p:pic>
        <p:nvPicPr>
          <p:cNvPr id="14342" name="Picture 14" descr="repea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5" descr="Ward"/>
          <p:cNvPicPr>
            <a:picLocks noChangeAspect="1" noChangeArrowheads="1"/>
          </p:cNvPicPr>
          <p:nvPr/>
        </p:nvPicPr>
        <p:blipFill>
          <a:blip r:embed="rId7" cstate="print"/>
          <a:srcRect l="21954" r="19214"/>
          <a:stretch>
            <a:fillRect/>
          </a:stretch>
        </p:blipFill>
        <p:spPr bwMode="auto">
          <a:xfrm>
            <a:off x="6553200" y="3581400"/>
            <a:ext cx="2590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9" descr="udlogo2005_166_bluebacksoli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2"/>
          <p:cNvSpPr txBox="1">
            <a:spLocks/>
          </p:cNvSpPr>
          <p:nvPr/>
        </p:nvSpPr>
        <p:spPr bwMode="auto">
          <a:xfrm>
            <a:off x="3429000" y="1676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UDFCD’s ALERT System</a:t>
            </a:r>
            <a:endParaRPr lang="en-US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2484438"/>
            <a:ext cx="3200400" cy="3916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in 1969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1,608 square miles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1,600 miles of major </a:t>
            </a:r>
            <a:r>
              <a:rPr lang="en-US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drainageways</a:t>
            </a:r>
            <a:endParaRPr lang="en-U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counties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local governments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 million people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</a:t>
            </a: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www.udfcd.org</a:t>
            </a: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63" name="Picture 4" descr="boardroom_map_APR2008_75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888" y="0"/>
            <a:ext cx="5853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6477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Boulder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4856163" y="2101850"/>
            <a:ext cx="7429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Broomfield</a:t>
            </a:r>
          </a:p>
        </p:txBody>
      </p:sp>
      <p:sp>
        <p:nvSpPr>
          <p:cNvPr id="15366" name="WordArt 7"/>
          <p:cNvSpPr>
            <a:spLocks noChangeArrowheads="1" noChangeShapeType="1" noTextEdit="1"/>
          </p:cNvSpPr>
          <p:nvPr/>
        </p:nvSpPr>
        <p:spPr bwMode="auto">
          <a:xfrm>
            <a:off x="5486400" y="3581400"/>
            <a:ext cx="6477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Denver</a:t>
            </a: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3657600" y="4876800"/>
            <a:ext cx="8001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Jefferson</a:t>
            </a:r>
          </a:p>
        </p:txBody>
      </p:sp>
      <p:sp>
        <p:nvSpPr>
          <p:cNvPr id="15368" name="WordArt 9"/>
          <p:cNvSpPr>
            <a:spLocks noChangeArrowheads="1" noChangeShapeType="1" noTextEdit="1"/>
          </p:cNvSpPr>
          <p:nvPr/>
        </p:nvSpPr>
        <p:spPr bwMode="auto">
          <a:xfrm>
            <a:off x="6562725" y="6334125"/>
            <a:ext cx="6762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Douglas</a:t>
            </a:r>
          </a:p>
        </p:txBody>
      </p:sp>
      <p:sp>
        <p:nvSpPr>
          <p:cNvPr id="15369" name="WordArt 10"/>
          <p:cNvSpPr>
            <a:spLocks noChangeArrowheads="1" noChangeShapeType="1" noTextEdit="1"/>
          </p:cNvSpPr>
          <p:nvPr/>
        </p:nvSpPr>
        <p:spPr bwMode="auto">
          <a:xfrm>
            <a:off x="8258175" y="4048125"/>
            <a:ext cx="80962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Arapahoe</a:t>
            </a:r>
          </a:p>
        </p:txBody>
      </p:sp>
      <p:sp>
        <p:nvSpPr>
          <p:cNvPr id="15370" name="WordArt 11"/>
          <p:cNvSpPr>
            <a:spLocks noChangeArrowheads="1" noChangeShapeType="1" noTextEdit="1"/>
          </p:cNvSpPr>
          <p:nvPr/>
        </p:nvSpPr>
        <p:spPr bwMode="auto">
          <a:xfrm>
            <a:off x="8420100" y="2447925"/>
            <a:ext cx="5715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Adams</a:t>
            </a:r>
          </a:p>
        </p:txBody>
      </p:sp>
      <p:pic>
        <p:nvPicPr>
          <p:cNvPr id="15371" name="Picture 13" descr="udlogo2005_166_bluebacksol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BOULDER COUNTY’s </a:t>
            </a:r>
            <a:br>
              <a:rPr lang="en-US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FLOOD RISK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400800" cy="19050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Bookman Old Style" pitchFamily="18" charset="0"/>
              </a:rPr>
              <a:t>Do you agree with the next slide?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9050"/>
            <a:ext cx="91249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ulder_creeks_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5029200" cy="2794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257800" y="242888"/>
            <a:ext cx="38100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City of Boulder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13 major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drainageways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with floodplains that cover more than 20% of the city</a:t>
            </a:r>
          </a:p>
        </p:txBody>
      </p:sp>
      <p:pic>
        <p:nvPicPr>
          <p:cNvPr id="18436" name="Picture 4" descr="boulder_city_floodpl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099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181600" y="17526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66FF"/>
                </a:solidFill>
              </a:rPr>
              <a:t>Boulder Creek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Fourmile Canyon Creek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0066FF"/>
                </a:solidFill>
              </a:rPr>
              <a:t>South Boulder Creek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Wonderland Creek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Goose Creek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Elmers Twomile Creek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Twomile Canyon Creek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Bear Canyon Creek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Skunk Creek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/>
              <a:t>Bluebell Canyon Creek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/>
              <a:t>Kings Gulch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Gregory Creek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Sunshine Canyon Creek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4495800" y="1981200"/>
            <a:ext cx="838200" cy="152400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3646488" y="2319338"/>
            <a:ext cx="1676400" cy="838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4191000" y="2689225"/>
            <a:ext cx="1165225" cy="3406775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3276600" y="3048000"/>
            <a:ext cx="20574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124200" y="3417888"/>
            <a:ext cx="2209800" cy="63182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2819400" y="3756025"/>
            <a:ext cx="29718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2438400" y="3810000"/>
            <a:ext cx="3352800" cy="27146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3200400" y="4452938"/>
            <a:ext cx="2133600" cy="141446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3254375" y="4789488"/>
            <a:ext cx="2514600" cy="152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2176463" y="5094288"/>
            <a:ext cx="4038600" cy="228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2339975" y="5387975"/>
            <a:ext cx="38862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1905000" y="4876800"/>
            <a:ext cx="3429000" cy="838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1676400" y="4332288"/>
            <a:ext cx="3657600" cy="1752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241925" y="6313488"/>
            <a:ext cx="357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Bookman Old Style" pitchFamily="18" charset="0"/>
              </a:rPr>
              <a:t>WVO “West Valley Overflow”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3886200" y="5105400"/>
            <a:ext cx="1404938" cy="1414463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SOME LESSONS FROM </a:t>
            </a:r>
            <a:br>
              <a:rPr lang="en-US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en-US" b="1" dirty="0" smtClean="0">
                <a:solidFill>
                  <a:srgbClr val="0000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THE PAST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400800" cy="19050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What do we know for sure about floods in Boulder County?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BOULDER COUNTY’s GOOD FORTUNE…</a:t>
            </a:r>
            <a:b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Very Few Flood-Related Deaths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98365" name="Group 61"/>
          <p:cNvGraphicFramePr>
            <a:graphicFrameLocks noGrp="1"/>
          </p:cNvGraphicFramePr>
          <p:nvPr>
            <p:ph type="tbl" idx="1"/>
          </p:nvPr>
        </p:nvGraphicFramePr>
        <p:xfrm>
          <a:off x="609600" y="901700"/>
          <a:ext cx="8229600" cy="5574665"/>
        </p:xfrm>
        <a:graphic>
          <a:graphicData uri="http://schemas.openxmlformats.org/drawingml/2006/table">
            <a:tbl>
              <a:tblPr/>
              <a:tblGrid>
                <a:gridCol w="1144588"/>
                <a:gridCol w="1524000"/>
                <a:gridCol w="5561012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Date(s)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Brief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1894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May 29 -June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RECORD FLOOD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on Boulder Creek, 4.5” to 6” totals west of Boulder, many bridges lost, extensive property and agricultural damage,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one death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slow onset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, South Boulder, Left Hand, Four Mile Canyon and St.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Vrain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also impacted.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1896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August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Fourmile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Creek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ookman Old Style" pitchFamily="18" charset="0"/>
                        </a:rPr>
                        <a:t>flash flood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, storm center near Magnolia, rain amount unknown, road and property damage at Salina.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1914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June 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Snowpack 50% above normal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;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heavy rain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in mountains; worst Boulder Creek flood since 1894; damage to bridges, farms and Boulder’s water system.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1921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June 2-7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Record flow since 1916 at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Orodell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stream gage on Boulder Creek (June 6); 5-days of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general rainfall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over 520 sq. mi. of SPR basin, Longmont recorded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4.3” in 6 hours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1929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July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Storm center near Bummers Gulch,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heavy rain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also in Boulder, flooding on Boulder, S. Boulder, Four Mile Canyon and Gregory Creeks; 4.8” rain, damage to streets, lawns, bridges, RR and at 9th &amp; Arapahoe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1938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September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ookman Old Style" pitchFamily="18" charset="0"/>
                        </a:rPr>
                        <a:t>Record flood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on South Boulder Creek; extensive damage at Eldorado Springs; 6” rains reported west of town.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1969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May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Long duration storm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(May 4-8); 7.6” to 9.3” rain totals; most notable flooding along South Boulder Creek and Thunderbird Lane (Foothills Parkway area)—also downstream.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istrict2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711</Words>
  <Application>Microsoft Office PowerPoint</Application>
  <PresentationFormat>On-screen Show (4:3)</PresentationFormat>
  <Paragraphs>120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Times New Roman</vt:lpstr>
      <vt:lpstr>Bookman Old Style</vt:lpstr>
      <vt:lpstr>Bookman</vt:lpstr>
      <vt:lpstr>Arial Black</vt:lpstr>
      <vt:lpstr>Default Design</vt:lpstr>
      <vt:lpstr>Office Theme</vt:lpstr>
      <vt:lpstr>8_District2</vt:lpstr>
      <vt:lpstr>1_Default Design</vt:lpstr>
      <vt:lpstr>2_Default Design</vt:lpstr>
      <vt:lpstr>3_Default Design</vt:lpstr>
      <vt:lpstr>Urban Drainage &amp; Flood Control District  Flood Warning Program</vt:lpstr>
      <vt:lpstr>Slide 2</vt:lpstr>
      <vt:lpstr>Early Flood Detection</vt:lpstr>
      <vt:lpstr>Slide 4</vt:lpstr>
      <vt:lpstr>BOULDER COUNTY’s  FLOOD RISK</vt:lpstr>
      <vt:lpstr>Slide 6</vt:lpstr>
      <vt:lpstr>Slide 7</vt:lpstr>
      <vt:lpstr>SOME LESSONS FROM  THE PAST</vt:lpstr>
      <vt:lpstr>BOULDER COUNTY’s GOOD FORTUNE…  Very Few Flood-Related Deaths</vt:lpstr>
      <vt:lpstr>1894 Boulder Creek</vt:lpstr>
      <vt:lpstr>Slide 11</vt:lpstr>
      <vt:lpstr>Slide 12</vt:lpstr>
      <vt:lpstr>Slide 13</vt:lpstr>
      <vt:lpstr>Slide 14</vt:lpstr>
      <vt:lpstr>Slide 15</vt:lpstr>
      <vt:lpstr>Big rains are not uncommon. August 2, 2007 northeast of Brighton</vt:lpstr>
      <vt:lpstr>The July 13, 2011 Flash Flood A relatively small event with serious impacts</vt:lpstr>
      <vt:lpstr>RESIDENTS TELL THEIR STORIES</vt:lpstr>
      <vt:lpstr>UDFCD 2013 RECOMMENDED FLASH FLOOD THRESHOLDS FOR FMBA</vt:lpstr>
      <vt:lpstr>Memories fade quickly</vt:lpstr>
      <vt:lpstr>The EOC Where critical decisions are made.</vt:lpstr>
      <vt:lpstr>The Good News</vt:lpstr>
      <vt:lpstr>Your Questions</vt:lpstr>
    </vt:vector>
  </TitlesOfParts>
  <Company>Urban Drainage and Flood Control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UDFCD Flash Flood Prediction Program</dc:title>
  <dc:creator>Kstewart</dc:creator>
  <cp:lastModifiedBy>kstewart</cp:lastModifiedBy>
  <cp:revision>73</cp:revision>
  <dcterms:created xsi:type="dcterms:W3CDTF">2007-05-03T14:35:55Z</dcterms:created>
  <dcterms:modified xsi:type="dcterms:W3CDTF">2013-05-23T21:39:02Z</dcterms:modified>
</cp:coreProperties>
</file>