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5" r:id="rId2"/>
    <p:sldMasterId id="2147483740" r:id="rId3"/>
    <p:sldMasterId id="2147483752" r:id="rId4"/>
    <p:sldMasterId id="2147483754" r:id="rId5"/>
  </p:sldMasterIdLst>
  <p:notesMasterIdLst>
    <p:notesMasterId r:id="rId31"/>
  </p:notesMasterIdLst>
  <p:handoutMasterIdLst>
    <p:handoutMasterId r:id="rId32"/>
  </p:handoutMasterIdLst>
  <p:sldIdLst>
    <p:sldId id="314" r:id="rId6"/>
    <p:sldId id="315" r:id="rId7"/>
    <p:sldId id="316" r:id="rId8"/>
    <p:sldId id="317" r:id="rId9"/>
    <p:sldId id="318" r:id="rId10"/>
    <p:sldId id="289" r:id="rId11"/>
    <p:sldId id="282" r:id="rId12"/>
    <p:sldId id="259" r:id="rId13"/>
    <p:sldId id="293" r:id="rId14"/>
    <p:sldId id="296" r:id="rId15"/>
    <p:sldId id="297" r:id="rId16"/>
    <p:sldId id="298" r:id="rId17"/>
    <p:sldId id="283" r:id="rId18"/>
    <p:sldId id="286" r:id="rId19"/>
    <p:sldId id="322" r:id="rId20"/>
    <p:sldId id="323" r:id="rId21"/>
    <p:sldId id="281" r:id="rId22"/>
    <p:sldId id="288" r:id="rId23"/>
    <p:sldId id="319" r:id="rId24"/>
    <p:sldId id="321" r:id="rId25"/>
    <p:sldId id="320" r:id="rId26"/>
    <p:sldId id="299" r:id="rId27"/>
    <p:sldId id="307" r:id="rId28"/>
    <p:sldId id="277" r:id="rId29"/>
    <p:sldId id="312" r:id="rId30"/>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A1A1A1"/>
    <a:srgbClr val="9966FF"/>
    <a:srgbClr val="003399"/>
    <a:srgbClr val="800080"/>
    <a:srgbClr val="FF9900"/>
    <a:srgbClr val="0099FF"/>
    <a:srgbClr val="CC00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varScale="1">
        <p:scale>
          <a:sx n="75" d="100"/>
          <a:sy n="75" d="100"/>
        </p:scale>
        <p:origin x="-10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1542" y="-96"/>
      </p:cViewPr>
      <p:guideLst>
        <p:guide orient="horz" pos="2304"/>
        <p:guide pos="302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438386" y="0"/>
            <a:ext cx="4161176" cy="366092"/>
          </a:xfrm>
          <a:prstGeom prst="rect">
            <a:avLst/>
          </a:prstGeom>
        </p:spPr>
        <p:txBody>
          <a:bodyPr vert="horz" lIns="96653" tIns="48327" rIns="96653" bIns="48327" rtlCol="0"/>
          <a:lstStyle>
            <a:lvl1pPr algn="r" fontAlgn="auto">
              <a:spcBef>
                <a:spcPts val="0"/>
              </a:spcBef>
              <a:spcAft>
                <a:spcPts val="0"/>
              </a:spcAft>
              <a:defRPr sz="1200">
                <a:latin typeface="+mn-lt"/>
              </a:defRPr>
            </a:lvl1pPr>
          </a:lstStyle>
          <a:p>
            <a:pPr>
              <a:defRPr/>
            </a:pPr>
            <a:fld id="{28F318FB-4CDB-4A43-AB3A-1BD0D876B060}" type="datetimeFigureOut">
              <a:rPr lang="en-US"/>
              <a:pPr>
                <a:defRPr/>
              </a:pPr>
              <a:t>4/9/2011</a:t>
            </a:fld>
            <a:endParaRPr lang="en-US"/>
          </a:p>
        </p:txBody>
      </p:sp>
      <p:sp>
        <p:nvSpPr>
          <p:cNvPr id="5" name="Slide Number Placeholder 4"/>
          <p:cNvSpPr>
            <a:spLocks noGrp="1"/>
          </p:cNvSpPr>
          <p:nvPr>
            <p:ph type="sldNum" sz="quarter" idx="3"/>
          </p:nvPr>
        </p:nvSpPr>
        <p:spPr>
          <a:xfrm>
            <a:off x="5438386" y="6947452"/>
            <a:ext cx="4161176" cy="366092"/>
          </a:xfrm>
          <a:prstGeom prst="rect">
            <a:avLst/>
          </a:prstGeom>
        </p:spPr>
        <p:txBody>
          <a:bodyPr vert="horz" lIns="96653" tIns="48327" rIns="96653" bIns="48327" rtlCol="0" anchor="b"/>
          <a:lstStyle>
            <a:lvl1pPr algn="r" fontAlgn="auto">
              <a:spcBef>
                <a:spcPts val="0"/>
              </a:spcBef>
              <a:spcAft>
                <a:spcPts val="0"/>
              </a:spcAft>
              <a:defRPr sz="1200">
                <a:latin typeface="+mn-lt"/>
              </a:defRPr>
            </a:lvl1pPr>
          </a:lstStyle>
          <a:p>
            <a:pPr>
              <a:defRPr/>
            </a:pPr>
            <a:fld id="{FEB6238A-6CDF-4846-8056-1F2E1F689C1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1176" cy="366092"/>
          </a:xfrm>
          <a:prstGeom prst="rect">
            <a:avLst/>
          </a:prstGeom>
        </p:spPr>
        <p:txBody>
          <a:bodyPr vert="horz" lIns="96653" tIns="48327" rIns="96653" bIns="4832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438386" y="0"/>
            <a:ext cx="4161176" cy="366092"/>
          </a:xfrm>
          <a:prstGeom prst="rect">
            <a:avLst/>
          </a:prstGeom>
        </p:spPr>
        <p:txBody>
          <a:bodyPr vert="horz" lIns="96653" tIns="48327" rIns="96653" bIns="48327" rtlCol="0"/>
          <a:lstStyle>
            <a:lvl1pPr algn="r" fontAlgn="auto">
              <a:spcBef>
                <a:spcPts val="0"/>
              </a:spcBef>
              <a:spcAft>
                <a:spcPts val="0"/>
              </a:spcAft>
              <a:defRPr sz="1200">
                <a:latin typeface="+mn-lt"/>
              </a:defRPr>
            </a:lvl1pPr>
          </a:lstStyle>
          <a:p>
            <a:pPr>
              <a:defRPr/>
            </a:pPr>
            <a:fld id="{E8DE4050-59E0-4B43-BC51-A23E44D0D610}" type="datetimeFigureOut">
              <a:rPr lang="en-US"/>
              <a:pPr>
                <a:defRPr/>
              </a:pPr>
              <a:t>4/9/2011</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960776" y="3475383"/>
            <a:ext cx="7679648" cy="3291509"/>
          </a:xfrm>
          <a:prstGeom prst="rect">
            <a:avLst/>
          </a:prstGeom>
        </p:spPr>
        <p:txBody>
          <a:bodyPr vert="horz" lIns="96653" tIns="48327" rIns="96653" bIns="4832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947452"/>
            <a:ext cx="4161176" cy="366092"/>
          </a:xfrm>
          <a:prstGeom prst="rect">
            <a:avLst/>
          </a:prstGeom>
        </p:spPr>
        <p:txBody>
          <a:bodyPr vert="horz" lIns="96653" tIns="48327" rIns="96653" bIns="4832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438386" y="6947452"/>
            <a:ext cx="4161176" cy="366092"/>
          </a:xfrm>
          <a:prstGeom prst="rect">
            <a:avLst/>
          </a:prstGeom>
        </p:spPr>
        <p:txBody>
          <a:bodyPr vert="horz" lIns="96653" tIns="48327" rIns="96653" bIns="48327" rtlCol="0" anchor="b"/>
          <a:lstStyle>
            <a:lvl1pPr algn="r" fontAlgn="auto">
              <a:spcBef>
                <a:spcPts val="0"/>
              </a:spcBef>
              <a:spcAft>
                <a:spcPts val="0"/>
              </a:spcAft>
              <a:defRPr sz="1200">
                <a:latin typeface="+mn-lt"/>
              </a:defRPr>
            </a:lvl1pPr>
          </a:lstStyle>
          <a:p>
            <a:pPr>
              <a:defRPr/>
            </a:pPr>
            <a:fld id="{6203AE8C-00DD-40AF-B693-4518039D6F2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29651CA-99BA-4158-AC56-2DFCE0E51087}"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8BA19FE-B4A4-45AD-9B96-941D18E106D7}" type="slidenum">
              <a:rPr lang="en-US" smtClean="0"/>
              <a:pPr/>
              <a:t>4</a:t>
            </a:fld>
            <a:endParaRPr lang="en-US" dirty="0" smtClean="0"/>
          </a:p>
        </p:txBody>
      </p:sp>
      <p:sp>
        <p:nvSpPr>
          <p:cNvPr id="51203" name="Slide Image Placeholder 1"/>
          <p:cNvSpPr>
            <a:spLocks noGrp="1" noRot="1" noChangeAspect="1" noTextEdit="1"/>
          </p:cNvSpPr>
          <p:nvPr>
            <p:ph type="sldImg"/>
          </p:nvPr>
        </p:nvSpPr>
        <p:spPr>
          <a:ln/>
        </p:spPr>
      </p:sp>
      <p:sp>
        <p:nvSpPr>
          <p:cNvPr id="51204" name="Notes Placeholder 2"/>
          <p:cNvSpPr>
            <a:spLocks noGrp="1"/>
          </p:cNvSpPr>
          <p:nvPr>
            <p:ph type="body" idx="1"/>
          </p:nvPr>
        </p:nvSpPr>
        <p:spPr>
          <a:noFill/>
          <a:ln/>
        </p:spPr>
        <p:txBody>
          <a:bodyPr lIns="96653" tIns="48327" rIns="96653" bIns="48327"/>
          <a:lstStyle/>
          <a:p>
            <a:pPr eaLnBrk="1" hangingPunct="1">
              <a:spcBef>
                <a:spcPct val="0"/>
              </a:spcBef>
            </a:pPr>
            <a:endParaRPr lang="en-US" dirty="0" smtClean="0"/>
          </a:p>
        </p:txBody>
      </p:sp>
      <p:sp>
        <p:nvSpPr>
          <p:cNvPr id="51205" name="Slide Number Placeholder 3"/>
          <p:cNvSpPr txBox="1">
            <a:spLocks noGrp="1"/>
          </p:cNvSpPr>
          <p:nvPr/>
        </p:nvSpPr>
        <p:spPr bwMode="auto">
          <a:xfrm>
            <a:off x="5437638" y="6947941"/>
            <a:ext cx="4161390" cy="366010"/>
          </a:xfrm>
          <a:prstGeom prst="rect">
            <a:avLst/>
          </a:prstGeom>
          <a:noFill/>
          <a:ln w="9525">
            <a:noFill/>
            <a:miter lim="800000"/>
            <a:headEnd/>
            <a:tailEnd/>
          </a:ln>
        </p:spPr>
        <p:txBody>
          <a:bodyPr lIns="96653" tIns="48327" rIns="96653" bIns="48327" anchor="b"/>
          <a:lstStyle/>
          <a:p>
            <a:pPr algn="r"/>
            <a:fld id="{8D5BE52C-70B1-44B9-B3E6-4FF5410D2615}" type="slidenum">
              <a:rPr lang="en-US" sz="1200">
                <a:latin typeface="Calibri" pitchFamily="34" charset="0"/>
              </a:rPr>
              <a:pPr algn="r"/>
              <a:t>4</a:t>
            </a:fld>
            <a:endParaRPr lang="en-US" sz="1200"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A64B70-6D92-4DB8-87B2-509115CF08C4}"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A64B70-6D92-4DB8-87B2-509115CF08C4}"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eaLnBrk="1" hangingPunct="1">
              <a:spcBef>
                <a:spcPct val="0"/>
              </a:spcBef>
              <a:buAutoNum type="arabicPeriod"/>
            </a:pPr>
            <a:r>
              <a:rPr lang="en-US" dirty="0" smtClean="0"/>
              <a:t>Boulder Mountain Lodge,</a:t>
            </a:r>
            <a:r>
              <a:rPr lang="en-US" baseline="0" dirty="0" smtClean="0"/>
              <a:t> 30 units, impacted by 10-year Q ~1,400 cfs</a:t>
            </a:r>
          </a:p>
          <a:p>
            <a:pPr marL="228600" indent="-228600" eaLnBrk="1" hangingPunct="1">
              <a:spcBef>
                <a:spcPct val="0"/>
              </a:spcBef>
              <a:buAutoNum type="arabicPeriod"/>
            </a:pPr>
            <a:r>
              <a:rPr lang="en-US" baseline="0" dirty="0" smtClean="0"/>
              <a:t>Assay Museum impacted by 25 to 100-year event, Q100~6,200 cfs</a:t>
            </a:r>
          </a:p>
          <a:p>
            <a:pPr marL="228600" indent="-228600" eaLnBrk="1" hangingPunct="1">
              <a:spcBef>
                <a:spcPct val="0"/>
              </a:spcBef>
              <a:buAutoNum type="arabicPeriod"/>
            </a:pPr>
            <a:r>
              <a:rPr lang="en-US" baseline="0" dirty="0" err="1" smtClean="0"/>
              <a:t>Fourmile</a:t>
            </a:r>
            <a:r>
              <a:rPr lang="en-US" baseline="0" dirty="0" smtClean="0"/>
              <a:t> Fire Station #3, impacted by 100-year, Q100~6,200 cfs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203AE8C-00DD-40AF-B693-4518039D6F20}"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UDFCD Jan 31 peak</a:t>
            </a:r>
            <a:r>
              <a:rPr lang="en-US" baseline="0" dirty="0" smtClean="0"/>
              <a:t> discharge </a:t>
            </a:r>
            <a:r>
              <a:rPr lang="en-US" dirty="0" smtClean="0"/>
              <a:t>estimates based on unit peaks (cfs/acre)</a:t>
            </a:r>
            <a:r>
              <a:rPr lang="en-US" baseline="0" dirty="0" smtClean="0"/>
              <a:t> </a:t>
            </a:r>
            <a:r>
              <a:rPr lang="en-US" dirty="0" smtClean="0"/>
              <a:t>contained</a:t>
            </a:r>
            <a:r>
              <a:rPr lang="en-US" baseline="0" dirty="0" smtClean="0"/>
              <a:t> in WWE memo dated January 20, 2011.  Drainage basin size used for calculation equals 60% of the portion of the FMC Burn Area tributary to </a:t>
            </a:r>
            <a:r>
              <a:rPr lang="en-US" baseline="0" dirty="0" err="1" smtClean="0"/>
              <a:t>Fourmile</a:t>
            </a:r>
            <a:r>
              <a:rPr lang="en-US" baseline="0" dirty="0" smtClean="0"/>
              <a:t> Creek, i.e. (0.6 * 4,577).  All values rounded to nearest 100 cfs. </a:t>
            </a:r>
          </a:p>
          <a:p>
            <a:pPr eaLnBrk="1" hangingPunct="1">
              <a:spcBef>
                <a:spcPct val="0"/>
              </a:spcBef>
            </a:pPr>
            <a:endParaRPr lang="en-US" baseline="0" dirty="0" smtClean="0"/>
          </a:p>
          <a:p>
            <a:pPr eaLnBrk="1" hangingPunct="1">
              <a:spcBef>
                <a:spcPct val="0"/>
              </a:spcBef>
            </a:pPr>
            <a:r>
              <a:rPr lang="en-US" baseline="0" dirty="0" smtClean="0"/>
              <a:t>The 1,700 cfs overtopping flow rate for SH 119 assumes no blockage.  Since blockage </a:t>
            </a:r>
            <a:r>
              <a:rPr lang="en-US" baseline="0" smtClean="0"/>
              <a:t>from debris is </a:t>
            </a:r>
            <a:r>
              <a:rPr lang="en-US" baseline="0" dirty="0" smtClean="0"/>
              <a:t>highly likely, SH 119 will be at risk of overtopping from lesser magnitude events.</a:t>
            </a:r>
            <a:endParaRPr lang="en-US" dirty="0"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A64B70-6D92-4DB8-87B2-509115CF08C4}"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UDFCD Jan 31 peak</a:t>
            </a:r>
            <a:r>
              <a:rPr lang="en-US" baseline="0" dirty="0" smtClean="0"/>
              <a:t> discharge </a:t>
            </a:r>
            <a:r>
              <a:rPr lang="en-US" dirty="0" smtClean="0"/>
              <a:t>estimates based on unit peaks (cfs/acre)</a:t>
            </a:r>
            <a:r>
              <a:rPr lang="en-US" baseline="0" dirty="0" smtClean="0"/>
              <a:t> </a:t>
            </a:r>
            <a:r>
              <a:rPr lang="en-US" dirty="0" smtClean="0"/>
              <a:t>contained</a:t>
            </a:r>
            <a:r>
              <a:rPr lang="en-US" baseline="0" dirty="0" smtClean="0"/>
              <a:t> in WWE memo dated January 20, 2011.  Drainage basin size used for calculation equals 60% of the portion of the FMC Burn Area tributary to </a:t>
            </a:r>
            <a:r>
              <a:rPr lang="en-US" baseline="0" dirty="0" err="1" smtClean="0"/>
              <a:t>Fourmile</a:t>
            </a:r>
            <a:r>
              <a:rPr lang="en-US" baseline="0" dirty="0" smtClean="0"/>
              <a:t> Creek, i.e. (0.6 * 4,577).  All values rounded to nearest 100 cfs. </a:t>
            </a:r>
          </a:p>
          <a:p>
            <a:pPr eaLnBrk="1" hangingPunct="1">
              <a:spcBef>
                <a:spcPct val="0"/>
              </a:spcBef>
            </a:pPr>
            <a:endParaRPr lang="en-US" baseline="0" dirty="0" smtClean="0"/>
          </a:p>
          <a:p>
            <a:pPr eaLnBrk="1" hangingPunct="1">
              <a:spcBef>
                <a:spcPct val="0"/>
              </a:spcBef>
            </a:pPr>
            <a:r>
              <a:rPr lang="en-US" baseline="0" dirty="0" smtClean="0"/>
              <a:t>The 1,700 cfs overtopping flow rate for SH 119 assumes no blockage.  Since blockage </a:t>
            </a:r>
            <a:r>
              <a:rPr lang="en-US" baseline="0" smtClean="0"/>
              <a:t>from debris is </a:t>
            </a:r>
            <a:r>
              <a:rPr lang="en-US" baseline="0" dirty="0" smtClean="0"/>
              <a:t>highly likely, SH 119 will be at risk of overtopping from lesser magnitude events.</a:t>
            </a:r>
            <a:endParaRPr lang="en-US" dirty="0"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A64B70-6D92-4DB8-87B2-509115CF08C4}"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Analysis by Water &amp;</a:t>
            </a:r>
            <a:r>
              <a:rPr lang="en-US" baseline="0" dirty="0" smtClean="0"/>
              <a:t> Earth Technologies, Inc. of Fort Collins.</a:t>
            </a:r>
            <a:endParaRPr lang="en-US" dirty="0"/>
          </a:p>
        </p:txBody>
      </p:sp>
      <p:sp>
        <p:nvSpPr>
          <p:cNvPr id="4" name="Slide Number Placeholder 3"/>
          <p:cNvSpPr>
            <a:spLocks noGrp="1"/>
          </p:cNvSpPr>
          <p:nvPr>
            <p:ph type="sldNum" sz="quarter" idx="10"/>
          </p:nvPr>
        </p:nvSpPr>
        <p:spPr/>
        <p:txBody>
          <a:bodyPr/>
          <a:lstStyle/>
          <a:p>
            <a:pPr>
              <a:defRPr/>
            </a:pPr>
            <a:fld id="{6203AE8C-00DD-40AF-B693-4518039D6F20}" type="slidenum">
              <a:rPr lang="en-US" smtClean="0"/>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03AE8C-00DD-40AF-B693-4518039D6F20}"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fld id="{DA3B1073-F094-419F-8F88-4D2A25A6F904}" type="datetimeFigureOut">
              <a:rPr lang="en-US"/>
              <a:pPr>
                <a:defRPr/>
              </a:pPr>
              <a:t>4/9/2011</a:t>
            </a:fld>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EDEB0C14-E430-43CA-AC11-FB9C1C64D033}"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fld id="{E8B443D5-30AE-4071-93D1-AF2AAC1FA3A0}" type="datetimeFigureOut">
              <a:rPr lang="en-US"/>
              <a:pPr>
                <a:defRPr/>
              </a:pPr>
              <a:t>4/9/2011</a:t>
            </a:fld>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C04B0F83-5FDA-4ECA-AD8A-95B6956DD4BB}"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81B8CA-A5CD-4727-831B-681A6EFD1E05}" type="slidenum">
              <a:rPr lang="en-US" smtClean="0"/>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0761044-A930-425F-A0D2-C9B2A993B055}" type="datetimeFigureOut">
              <a:rPr lang="en-US" smtClean="0"/>
              <a:t>4/9/2011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6A74FE-DFB6-41E8-B1B0-86A199422B05}" type="slidenum">
              <a:rPr lang="en-US" smtClean="0"/>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fld id="{D0761044-A930-425F-A0D2-C9B2A993B055}" type="datetimeFigureOut">
              <a:rPr lang="en-US" smtClean="0"/>
              <a:t>4/9/2011</a:t>
            </a:fld>
            <a:endParaRPr lang="en-US"/>
          </a:p>
        </p:txBody>
      </p:sp>
      <p:sp>
        <p:nvSpPr>
          <p:cNvPr id="5" name="Rectangle 8"/>
          <p:cNvSpPr>
            <a:spLocks noGrp="1" noChangeArrowheads="1"/>
          </p:cNvSpPr>
          <p:nvPr>
            <p:ph type="ftr" sz="quarter" idx="11"/>
          </p:nvPr>
        </p:nvSpPr>
        <p:spPr>
          <a:ln/>
        </p:spPr>
        <p:txBody>
          <a:bodyPr/>
          <a:lstStyle>
            <a:lvl1pPr>
              <a:defRPr/>
            </a:lvl1pPr>
          </a:lstStyle>
          <a:p>
            <a:endParaRPr lang="en-US"/>
          </a:p>
        </p:txBody>
      </p:sp>
      <p:sp>
        <p:nvSpPr>
          <p:cNvPr id="6" name="Rectangle 9"/>
          <p:cNvSpPr>
            <a:spLocks noGrp="1" noChangeArrowheads="1"/>
          </p:cNvSpPr>
          <p:nvPr>
            <p:ph type="sldNum" sz="quarter" idx="12"/>
          </p:nvPr>
        </p:nvSpPr>
        <p:spPr>
          <a:ln/>
        </p:spPr>
        <p:txBody>
          <a:bodyPr/>
          <a:lstStyle>
            <a:lvl1pPr>
              <a:defRPr/>
            </a:lvl1pPr>
          </a:lstStyle>
          <a:p>
            <a:fld id="{566A74FE-DFB6-41E8-B1B0-86A199422B05}" type="slidenum">
              <a:rPr lang="en-US" smtClean="0"/>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0761044-A930-425F-A0D2-C9B2A993B055}" type="datetimeFigureOut">
              <a:rPr lang="en-US" smtClean="0"/>
              <a:t>4/9/2011</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566A74FE-DFB6-41E8-B1B0-86A199422B05}" type="slidenum">
              <a:rPr lang="en-US" smtClean="0"/>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761044-A930-425F-A0D2-C9B2A993B055}" type="datetimeFigureOut">
              <a:rPr lang="en-US" smtClean="0"/>
              <a:t>4/9/2011</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566A74FE-DFB6-41E8-B1B0-86A199422B05}" type="slidenum">
              <a:rPr lang="en-US" smtClean="0"/>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1"/>
          </p:nvPr>
        </p:nvSpPr>
        <p:spPr/>
        <p:txBody>
          <a:bodyPr/>
          <a:lstStyle/>
          <a:p>
            <a:pPr>
              <a:defRPr/>
            </a:pPr>
            <a:fld id="{BB81B8CA-A5CD-4727-831B-681A6EFD1E05}" type="slidenum">
              <a:rPr lang="en-US" smtClean="0"/>
              <a:pPr>
                <a:defRPr/>
              </a:pPr>
              <a:t>‹#›</a:t>
            </a:fld>
            <a:endParaRPr lang="en-US" dirty="0"/>
          </a:p>
        </p:txBody>
      </p:sp>
      <p:sp>
        <p:nvSpPr>
          <p:cNvPr id="17" name="Footer Placeholder 16"/>
          <p:cNvSpPr>
            <a:spLocks noGrp="1"/>
          </p:cNvSpPr>
          <p:nvPr>
            <p:ph type="ftr" sz="quarter" idx="12"/>
          </p:nvPr>
        </p:nvSpPr>
        <p:spPr/>
        <p:txBody>
          <a:bodyPr/>
          <a:lstStyle/>
          <a:p>
            <a:pPr>
              <a:defRPr/>
            </a:pPr>
            <a:endParaRPr lang="en-US" dirty="0"/>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en-US" dirty="0"/>
          </a:p>
        </p:txBody>
      </p:sp>
      <p:sp>
        <p:nvSpPr>
          <p:cNvPr id="15" name="Slide Number Placeholder 14"/>
          <p:cNvSpPr>
            <a:spLocks noGrp="1"/>
          </p:cNvSpPr>
          <p:nvPr>
            <p:ph type="sldNum" sz="quarter" idx="15"/>
          </p:nvPr>
        </p:nvSpPr>
        <p:spPr/>
        <p:txBody>
          <a:bodyPr/>
          <a:lstStyle>
            <a:lvl1pPr algn="ctr">
              <a:defRPr/>
            </a:lvl1pPr>
          </a:lstStyle>
          <a:p>
            <a:pPr>
              <a:defRPr/>
            </a:pPr>
            <a:fld id="{E1F5FB83-2814-47A8-9F1D-6DE11A2614DE}" type="slidenum">
              <a:rPr lang="en-US" smtClean="0"/>
              <a:pPr>
                <a:defRPr/>
              </a:pPr>
              <a:t>‹#›</a:t>
            </a:fld>
            <a:endParaRPr lang="en-US" dirty="0"/>
          </a:p>
        </p:txBody>
      </p:sp>
      <p:sp>
        <p:nvSpPr>
          <p:cNvPr id="16" name="Footer Placeholder 15"/>
          <p:cNvSpPr>
            <a:spLocks noGrp="1"/>
          </p:cNvSpPr>
          <p:nvPr>
            <p:ph type="ftr" sz="quarter" idx="16"/>
          </p:nvPr>
        </p:nvSpPr>
        <p:spPr/>
        <p:txBody>
          <a:bodyPr/>
          <a:lstStyle/>
          <a:p>
            <a:pPr>
              <a:defRPr/>
            </a:pPr>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7D94CC3-5420-42E7-BBD2-68726EC74BC0}" type="slidenum">
              <a:rPr lang="en-US" smtClean="0"/>
              <a:pPr>
                <a:defRPr/>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4D78975-F2B2-4FA6-86CF-1BCBC349361A}" type="slidenum">
              <a:rPr lang="en-US" smtClean="0"/>
              <a:pPr>
                <a:defRPr/>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fld id="{EF82FD52-20C4-4A2B-B76A-C699EA526964}" type="datetimeFigureOut">
              <a:rPr lang="en-US"/>
              <a:pPr>
                <a:defRPr/>
              </a:pPr>
              <a:t>4/9/2011</a:t>
            </a:fld>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C7E76F6E-B93F-4FEA-B122-C30C9CF36920}"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B22ACDF3-49A5-41F5-83A4-14446E758596}" type="slidenum">
              <a:rPr lang="en-US" smtClean="0"/>
              <a:pPr>
                <a:defRPr/>
              </a:pPr>
              <a:t>‹#›</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87C3B94-024D-4AB5-8350-8FD48D9B6E7B}" type="slidenum">
              <a:rPr lang="en-US" smtClean="0"/>
              <a:pPr>
                <a:defRPr/>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3D864C6-9C59-4396-9BEB-D3807AC96AA4}"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en-US" dirty="0"/>
          </a:p>
        </p:txBody>
      </p:sp>
      <p:sp>
        <p:nvSpPr>
          <p:cNvPr id="9" name="Slide Number Placeholder 8"/>
          <p:cNvSpPr>
            <a:spLocks noGrp="1"/>
          </p:cNvSpPr>
          <p:nvPr>
            <p:ph type="sldNum" sz="quarter" idx="15"/>
          </p:nvPr>
        </p:nvSpPr>
        <p:spPr/>
        <p:txBody>
          <a:bodyPr/>
          <a:lstStyle/>
          <a:p>
            <a:pPr>
              <a:defRPr/>
            </a:pPr>
            <a:fld id="{2C73A577-B0A4-451F-880D-017222D0B1B5}" type="slidenum">
              <a:rPr lang="en-US" smtClean="0"/>
              <a:pPr>
                <a:defRPr/>
              </a:pPr>
              <a:t>‹#›</a:t>
            </a:fld>
            <a:endParaRPr lang="en-US" dirty="0"/>
          </a:p>
        </p:txBody>
      </p:sp>
      <p:sp>
        <p:nvSpPr>
          <p:cNvPr id="10" name="Footer Placeholder 9"/>
          <p:cNvSpPr>
            <a:spLocks noGrp="1"/>
          </p:cNvSpPr>
          <p:nvPr>
            <p:ph type="ftr" sz="quarter" idx="16"/>
          </p:nvPr>
        </p:nvSpPr>
        <p:spPr/>
        <p:txBody>
          <a:bodyPr/>
          <a:lstStyle/>
          <a:p>
            <a:pPr>
              <a:defRPr/>
            </a:pPr>
            <a:endParaRPr lang="en-US" dirty="0"/>
          </a:p>
        </p:txBody>
      </p:sp>
    </p:spTree>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13CFB17C-071D-4F28-967E-91EF589774D6}"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dirty="0"/>
          </a:p>
        </p:txBody>
      </p:sp>
    </p:spTree>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E359F05-E262-4CFB-873C-D21D30882942}"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963533A-13D2-4729-8D8C-42CA1B08A30B}" type="slidenum">
              <a:rPr lang="en-US" smtClean="0"/>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761044-A930-425F-A0D2-C9B2A993B055}" type="datetimeFigureOut">
              <a:rPr lang="en-US" smtClean="0"/>
              <a:t>4/9/2011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6A74FE-DFB6-41E8-B1B0-86A199422B05}"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761044-A930-425F-A0D2-C9B2A993B055}" type="datetimeFigureOut">
              <a:rPr lang="en-US" smtClean="0"/>
              <a:t>4/9/2011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6A74FE-DFB6-41E8-B1B0-86A199422B05}"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fld id="{E2EA68B1-8D41-4F69-9482-F11FA6189189}" type="datetimeFigureOut">
              <a:rPr lang="en-US"/>
              <a:pPr>
                <a:defRPr/>
              </a:pPr>
              <a:t>4/9/2011</a:t>
            </a:fld>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3C364F03-92E8-4BED-8968-4A92820E2076}"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fld id="{B2F00A5E-1937-4841-AB82-E6B1B777042B}" type="datetimeFigureOut">
              <a:rPr lang="en-US"/>
              <a:pPr>
                <a:defRPr/>
              </a:pPr>
              <a:t>4/9/2011</a:t>
            </a:fld>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ADF62CD6-17DA-4732-951B-D691BC9FACE5}"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fld id="{87EF4662-36AF-4966-B80F-B40361F51F0D}" type="datetimeFigureOut">
              <a:rPr lang="en-US"/>
              <a:pPr>
                <a:defRPr/>
              </a:pPr>
              <a:t>4/9/2011</a:t>
            </a:fld>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706408AB-968A-454F-BB43-766FF0821FA2}"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fld id="{685300A3-3C9E-42BA-AF05-EC921277A982}" type="datetimeFigureOut">
              <a:rPr lang="en-US"/>
              <a:pPr>
                <a:defRPr/>
              </a:pPr>
              <a:t>4/9/2011</a:t>
            </a:fld>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8DD51ECD-D01F-432B-9E88-014EE5D3EA53}"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fld id="{30A3A4B5-FB4F-49ED-AA49-36714840CD8E}" type="datetimeFigureOut">
              <a:rPr lang="en-US"/>
              <a:pPr>
                <a:defRPr/>
              </a:pPr>
              <a:t>4/9/2011</a:t>
            </a:fld>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CC8A2FE6-1EDA-4B02-8B87-6929857B8EE7}"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fld id="{DBF130F5-F861-4557-B4DC-E9790C7E943C}" type="datetimeFigureOut">
              <a:rPr lang="en-US"/>
              <a:pPr>
                <a:defRPr/>
              </a:pPr>
              <a:t>4/9/2011</a:t>
            </a:fld>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C4696F2E-3FF1-40DB-A4DD-307D09944C8D}"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fld id="{3F6D8948-5886-495C-A453-76717CF94D51}" type="datetimeFigureOut">
              <a:rPr lang="en-US"/>
              <a:pPr>
                <a:defRPr/>
              </a:pPr>
              <a:t>4/9/2011</a:t>
            </a:fld>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ECB77F36-AF62-4593-9079-4A2B52B527AA}"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3" name="Group 3"/>
            <p:cNvGrpSpPr>
              <a:grpSpLocks/>
            </p:cNvGrpSpPr>
            <p:nvPr userDrawn="1"/>
          </p:nvGrpSpPr>
          <p:grpSpPr bwMode="auto">
            <a:xfrm>
              <a:off x="20" y="896"/>
              <a:ext cx="5742" cy="3424"/>
              <a:chOff x="20" y="896"/>
              <a:chExt cx="5742" cy="3424"/>
            </a:xfrm>
          </p:grpSpPr>
          <p:sp>
            <p:nvSpPr>
              <p:cNvPr id="1843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43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43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43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44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44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44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44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44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44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44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44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44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grpSp>
          <p:nvGrpSpPr>
            <p:cNvPr id="1034" name="Group 17"/>
            <p:cNvGrpSpPr>
              <a:grpSpLocks/>
            </p:cNvGrpSpPr>
            <p:nvPr userDrawn="1"/>
          </p:nvGrpSpPr>
          <p:grpSpPr bwMode="auto">
            <a:xfrm>
              <a:off x="0" y="2291"/>
              <a:ext cx="1385" cy="1702"/>
              <a:chOff x="0" y="2291"/>
              <a:chExt cx="1385" cy="1702"/>
            </a:xfrm>
          </p:grpSpPr>
          <p:sp>
            <p:nvSpPr>
              <p:cNvPr id="18450"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5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52"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5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54"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55"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5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57"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58"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59"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60"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61"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6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6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64"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6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6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67"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6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69"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70"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71"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7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7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7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7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7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7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7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7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8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8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8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8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8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8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8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8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8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8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9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9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9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9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9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9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9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9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9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49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0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0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0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0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0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0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0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0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0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0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1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1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1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1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fontAlgn="auto">
                  <a:spcBef>
                    <a:spcPts val="0"/>
                  </a:spcBef>
                  <a:spcAft>
                    <a:spcPts val="0"/>
                  </a:spcAft>
                  <a:defRPr/>
                </a:pPr>
                <a:endParaRPr lang="en-US">
                  <a:latin typeface="+mn-lt"/>
                </a:endParaRPr>
              </a:p>
            </p:txBody>
          </p:sp>
          <p:sp>
            <p:nvSpPr>
              <p:cNvPr id="1851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1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16"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1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1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1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2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2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22"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23"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2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2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26"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27"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28"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29"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3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31"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3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33"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34"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3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3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3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3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39"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40"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41"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4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4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4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4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4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4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4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4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5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5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5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5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5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5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5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5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5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5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6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6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6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6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6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6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6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6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6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6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7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fontAlgn="auto">
                  <a:spcBef>
                    <a:spcPts val="0"/>
                  </a:spcBef>
                  <a:spcAft>
                    <a:spcPts val="0"/>
                  </a:spcAft>
                  <a:defRPr/>
                </a:pPr>
                <a:endParaRPr lang="en-US">
                  <a:latin typeface="+mn-lt"/>
                </a:endParaRPr>
              </a:p>
            </p:txBody>
          </p:sp>
          <p:sp>
            <p:nvSpPr>
              <p:cNvPr id="1857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fontAlgn="auto">
                  <a:spcBef>
                    <a:spcPts val="0"/>
                  </a:spcBef>
                  <a:spcAft>
                    <a:spcPts val="0"/>
                  </a:spcAft>
                  <a:defRPr/>
                </a:pPr>
                <a:endParaRPr lang="en-US">
                  <a:latin typeface="+mn-lt"/>
                </a:endParaRPr>
              </a:p>
            </p:txBody>
          </p:sp>
          <p:sp>
            <p:nvSpPr>
              <p:cNvPr id="1857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fontAlgn="auto">
                  <a:spcBef>
                    <a:spcPts val="0"/>
                  </a:spcBef>
                  <a:spcAft>
                    <a:spcPts val="0"/>
                  </a:spcAft>
                  <a:defRPr/>
                </a:pPr>
                <a:endParaRPr lang="en-US">
                  <a:latin typeface="+mn-lt"/>
                </a:endParaRPr>
              </a:p>
            </p:txBody>
          </p:sp>
          <p:sp>
            <p:nvSpPr>
              <p:cNvPr id="1857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fontAlgn="auto">
                  <a:spcBef>
                    <a:spcPts val="0"/>
                  </a:spcBef>
                  <a:spcAft>
                    <a:spcPts val="0"/>
                  </a:spcAft>
                  <a:defRPr/>
                </a:pPr>
                <a:endParaRPr lang="en-US">
                  <a:latin typeface="+mn-lt"/>
                </a:endParaRPr>
              </a:p>
            </p:txBody>
          </p:sp>
          <p:sp>
            <p:nvSpPr>
              <p:cNvPr id="1857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fontAlgn="auto">
                  <a:spcBef>
                    <a:spcPts val="0"/>
                  </a:spcBef>
                  <a:spcAft>
                    <a:spcPts val="0"/>
                  </a:spcAft>
                  <a:defRPr/>
                </a:pPr>
                <a:endParaRPr lang="en-US">
                  <a:latin typeface="+mn-lt"/>
                </a:endParaRPr>
              </a:p>
            </p:txBody>
          </p:sp>
          <p:sp>
            <p:nvSpPr>
              <p:cNvPr id="1857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fontAlgn="auto">
                  <a:spcBef>
                    <a:spcPts val="0"/>
                  </a:spcBef>
                  <a:spcAft>
                    <a:spcPts val="0"/>
                  </a:spcAft>
                  <a:defRPr/>
                </a:pPr>
                <a:endParaRPr lang="en-US">
                  <a:latin typeface="+mn-lt"/>
                </a:endParaRPr>
              </a:p>
            </p:txBody>
          </p:sp>
          <p:sp>
            <p:nvSpPr>
              <p:cNvPr id="1857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fontAlgn="auto">
                  <a:spcBef>
                    <a:spcPts val="0"/>
                  </a:spcBef>
                  <a:spcAft>
                    <a:spcPts val="0"/>
                  </a:spcAft>
                  <a:defRPr/>
                </a:pPr>
                <a:endParaRPr lang="en-US">
                  <a:latin typeface="+mn-lt"/>
                </a:endParaRPr>
              </a:p>
            </p:txBody>
          </p:sp>
          <p:sp>
            <p:nvSpPr>
              <p:cNvPr id="1857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fontAlgn="auto">
                  <a:spcBef>
                    <a:spcPts val="0"/>
                  </a:spcBef>
                  <a:spcAft>
                    <a:spcPts val="0"/>
                  </a:spcAft>
                  <a:defRPr/>
                </a:pPr>
                <a:endParaRPr lang="en-US">
                  <a:latin typeface="+mn-lt"/>
                </a:endParaRPr>
              </a:p>
            </p:txBody>
          </p:sp>
          <p:sp>
            <p:nvSpPr>
              <p:cNvPr id="1857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fontAlgn="auto">
                  <a:spcBef>
                    <a:spcPts val="0"/>
                  </a:spcBef>
                  <a:spcAft>
                    <a:spcPts val="0"/>
                  </a:spcAft>
                  <a:defRPr/>
                </a:pPr>
                <a:endParaRPr lang="en-US">
                  <a:latin typeface="+mn-lt"/>
                </a:endParaRPr>
              </a:p>
            </p:txBody>
          </p:sp>
          <p:sp>
            <p:nvSpPr>
              <p:cNvPr id="1857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8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fontAlgn="auto">
                  <a:spcBef>
                    <a:spcPts val="0"/>
                  </a:spcBef>
                  <a:spcAft>
                    <a:spcPts val="0"/>
                  </a:spcAft>
                  <a:defRPr/>
                </a:pPr>
                <a:endParaRPr lang="en-US">
                  <a:latin typeface="+mn-lt"/>
                </a:endParaRPr>
              </a:p>
            </p:txBody>
          </p:sp>
          <p:sp>
            <p:nvSpPr>
              <p:cNvPr id="1858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fontAlgn="auto">
                  <a:spcBef>
                    <a:spcPts val="0"/>
                  </a:spcBef>
                  <a:spcAft>
                    <a:spcPts val="0"/>
                  </a:spcAft>
                  <a:defRPr/>
                </a:pPr>
                <a:endParaRPr lang="en-US">
                  <a:latin typeface="+mn-lt"/>
                </a:endParaRPr>
              </a:p>
            </p:txBody>
          </p:sp>
          <p:sp>
            <p:nvSpPr>
              <p:cNvPr id="1858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fontAlgn="auto">
                  <a:spcBef>
                    <a:spcPts val="0"/>
                  </a:spcBef>
                  <a:spcAft>
                    <a:spcPts val="0"/>
                  </a:spcAft>
                  <a:defRPr/>
                </a:pPr>
                <a:endParaRPr lang="en-US">
                  <a:latin typeface="+mn-lt"/>
                </a:endParaRPr>
              </a:p>
            </p:txBody>
          </p:sp>
          <p:sp>
            <p:nvSpPr>
              <p:cNvPr id="1858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858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fontAlgn="auto">
                  <a:spcBef>
                    <a:spcPts val="0"/>
                  </a:spcBef>
                  <a:spcAft>
                    <a:spcPts val="0"/>
                  </a:spcAft>
                  <a:defRPr/>
                </a:pPr>
                <a:endParaRPr lang="en-US">
                  <a:latin typeface="+mn-lt"/>
                </a:endParaRPr>
              </a:p>
            </p:txBody>
          </p:sp>
        </p:grpSp>
      </p:grpSp>
      <p:pic>
        <p:nvPicPr>
          <p:cNvPr id="159" name="Picture 158" descr="Crisman 1891-1893.png"/>
          <p:cNvPicPr>
            <a:picLocks noChangeAspect="1"/>
          </p:cNvPicPr>
          <p:nvPr userDrawn="1"/>
        </p:nvPicPr>
        <p:blipFill>
          <a:blip r:embed="rId13">
            <a:duotone>
              <a:prstClr val="black"/>
              <a:schemeClr val="accent3">
                <a:tint val="45000"/>
                <a:satMod val="400000"/>
              </a:schemeClr>
            </a:duotone>
            <a:lum bright="-20000"/>
          </a:blip>
          <a:srcRect/>
          <a:stretch>
            <a:fillRect/>
          </a:stretch>
        </p:blipFill>
        <p:spPr>
          <a:xfrm>
            <a:off x="0" y="0"/>
            <a:ext cx="9144000" cy="6858000"/>
          </a:xfrm>
          <a:prstGeom prst="rect">
            <a:avLst/>
          </a:prstGeom>
        </p:spPr>
      </p:pic>
      <p:sp>
        <p:nvSpPr>
          <p:cNvPr id="18585" name="Rectangle 153"/>
          <p:cNvSpPr>
            <a:spLocks noGrp="1" noRot="1" noChangeArrowheads="1"/>
          </p:cNvSpPr>
          <p:nvPr>
            <p:ph type="title"/>
          </p:nvPr>
        </p:nvSpPr>
        <p:spPr bwMode="auto">
          <a:xfrm>
            <a:off x="2057400" y="228600"/>
            <a:ext cx="678497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586"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a:latin typeface="Arial" pitchFamily="34" charset="0"/>
              </a:defRPr>
            </a:lvl1pPr>
          </a:lstStyle>
          <a:p>
            <a:pPr>
              <a:defRPr/>
            </a:pPr>
            <a:fld id="{61BC8587-3F0B-4147-9243-25E597D9CA6B}" type="datetimeFigureOut">
              <a:rPr lang="en-US"/>
              <a:pPr>
                <a:defRPr/>
              </a:pPr>
              <a:t>4/9/2011</a:t>
            </a:fld>
            <a:endParaRPr lang="en-US"/>
          </a:p>
        </p:txBody>
      </p:sp>
      <p:sp>
        <p:nvSpPr>
          <p:cNvPr id="18587"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a:latin typeface="Arial" pitchFamily="34" charset="0"/>
              </a:defRPr>
            </a:lvl1pPr>
          </a:lstStyle>
          <a:p>
            <a:pPr>
              <a:defRPr/>
            </a:pPr>
            <a:endParaRPr lang="en-US"/>
          </a:p>
        </p:txBody>
      </p:sp>
      <p:sp>
        <p:nvSpPr>
          <p:cNvPr id="18588"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a:latin typeface="Arial" pitchFamily="34" charset="0"/>
              </a:defRPr>
            </a:lvl1pPr>
          </a:lstStyle>
          <a:p>
            <a:pPr>
              <a:defRPr/>
            </a:pPr>
            <a:fld id="{2007CA86-AD42-44F3-9AF8-DB9D8C63C763}" type="slidenum">
              <a:rPr lang="en-US"/>
              <a:pPr>
                <a:defRPr/>
              </a:pPr>
              <a:t>‹#›</a:t>
            </a:fld>
            <a:endParaRPr lang="en-US"/>
          </a:p>
        </p:txBody>
      </p:sp>
      <p:sp>
        <p:nvSpPr>
          <p:cNvPr id="18589" name="Rectangle 157"/>
          <p:cNvSpPr>
            <a:spLocks noGrp="1" noRot="1" noChangeArrowheads="1"/>
          </p:cNvSpPr>
          <p:nvPr>
            <p:ph type="body" idx="1"/>
          </p:nvPr>
        </p:nvSpPr>
        <p:spPr bwMode="auto">
          <a:xfrm>
            <a:off x="301625" y="1905000"/>
            <a:ext cx="8540750" cy="419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161" descr="udlogo_bordertransparent"/>
          <p:cNvPicPr>
            <a:picLocks noChangeAspect="1" noChangeArrowheads="1"/>
          </p:cNvPicPr>
          <p:nvPr userDrawn="1"/>
        </p:nvPicPr>
        <p:blipFill>
          <a:blip r:embed="rId14" cstate="screen"/>
          <a:srcRect/>
          <a:stretch>
            <a:fillRect/>
          </a:stretch>
        </p:blipFill>
        <p:spPr bwMode="auto">
          <a:xfrm>
            <a:off x="347663" y="76200"/>
            <a:ext cx="1481137" cy="14827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1894background_2"/>
          <p:cNvPicPr>
            <a:picLocks noChangeAspect="1" noChangeArrowheads="1"/>
          </p:cNvPicPr>
          <p:nvPr/>
        </p:nvPicPr>
        <p:blipFill>
          <a:blip r:embed="rId6"/>
          <a:srcRect/>
          <a:stretch>
            <a:fillRect/>
          </a:stretch>
        </p:blipFill>
        <p:spPr bwMode="auto">
          <a:xfrm>
            <a:off x="0" y="-4763"/>
            <a:ext cx="9186863" cy="6862763"/>
          </a:xfrm>
          <a:prstGeom prst="rect">
            <a:avLst/>
          </a:prstGeom>
          <a:noFill/>
          <a:ln w="9525">
            <a:noFill/>
            <a:miter lim="800000"/>
            <a:headEnd/>
            <a:tailEnd/>
          </a:ln>
        </p:spPr>
      </p:pic>
      <p:pic>
        <p:nvPicPr>
          <p:cNvPr id="5123" name="Picture 3" descr="Copy of 0_21_050207_texas1"/>
          <p:cNvPicPr>
            <a:picLocks noChangeAspect="1" noChangeArrowheads="1"/>
          </p:cNvPicPr>
          <p:nvPr/>
        </p:nvPicPr>
        <p:blipFill>
          <a:blip r:embed="rId7"/>
          <a:srcRect/>
          <a:stretch>
            <a:fillRect/>
          </a:stretch>
        </p:blipFill>
        <p:spPr bwMode="auto">
          <a:xfrm>
            <a:off x="0" y="-7938"/>
            <a:ext cx="9144000" cy="6875463"/>
          </a:xfrm>
          <a:prstGeom prst="rect">
            <a:avLst/>
          </a:prstGeom>
          <a:noFill/>
          <a:ln w="9525">
            <a:noFill/>
            <a:miter lim="800000"/>
            <a:headEnd/>
            <a:tailEnd/>
          </a:ln>
        </p:spPr>
      </p:pic>
      <p:pic>
        <p:nvPicPr>
          <p:cNvPr id="5124" name="Picture 4" descr="udlogo_bordertransparent"/>
          <p:cNvPicPr>
            <a:picLocks noChangeAspect="1" noChangeArrowheads="1"/>
          </p:cNvPicPr>
          <p:nvPr/>
        </p:nvPicPr>
        <p:blipFill>
          <a:blip r:embed="rId8" cstate="screen"/>
          <a:srcRect/>
          <a:stretch>
            <a:fillRect/>
          </a:stretch>
        </p:blipFill>
        <p:spPr bwMode="auto">
          <a:xfrm>
            <a:off x="228600" y="304800"/>
            <a:ext cx="1371600" cy="1373188"/>
          </a:xfrm>
          <a:prstGeom prst="rect">
            <a:avLst/>
          </a:prstGeom>
          <a:noFill/>
          <a:ln w="9525">
            <a:noFill/>
            <a:miter lim="800000"/>
            <a:headEnd/>
            <a:tailEnd/>
          </a:ln>
        </p:spPr>
      </p:pic>
      <p:sp>
        <p:nvSpPr>
          <p:cNvPr id="512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6" name="Rectangle 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660487"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61BC8587-3F0B-4147-9243-25E597D9CA6B}" type="datetimeFigureOut">
              <a:rPr lang="en-US" smtClean="0"/>
              <a:pPr>
                <a:defRPr/>
              </a:pPr>
              <a:t>4/9/2011</a:t>
            </a:fld>
            <a:endParaRPr lang="en-US"/>
          </a:p>
        </p:txBody>
      </p:sp>
      <p:sp>
        <p:nvSpPr>
          <p:cNvPr id="660488"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60489" name="Rectangle 9"/>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007CA86-AD42-44F3-9AF8-DB9D8C63C763}" type="slidenum">
              <a:rPr lang="en-US" smtClean="0"/>
              <a:pPr>
                <a:defRPr/>
              </a:pPr>
              <a:t>‹#›</a:t>
            </a:fld>
            <a:endParaRPr lang="en-US"/>
          </a:p>
        </p:txBody>
      </p:sp>
      <p:pic>
        <p:nvPicPr>
          <p:cNvPr id="5130" name="Picture 10" descr="nws_transparent"/>
          <p:cNvPicPr>
            <a:picLocks noChangeAspect="1" noChangeArrowheads="1"/>
          </p:cNvPicPr>
          <p:nvPr/>
        </p:nvPicPr>
        <p:blipFill>
          <a:blip r:embed="rId9"/>
          <a:srcRect/>
          <a:stretch>
            <a:fillRect/>
          </a:stretch>
        </p:blipFill>
        <p:spPr bwMode="auto">
          <a:xfrm>
            <a:off x="7526338" y="304800"/>
            <a:ext cx="1389062" cy="1374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D1C496E9-9182-4DD8-B6C5-6202B65EF6A1}" type="slidenum">
              <a:rPr lang="en-US" smtClean="0"/>
              <a:pPr>
                <a:defRPr/>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dirty="0" smtClean="0"/>
              <a:t>Click to edit Master title style</a:t>
            </a:r>
            <a:endParaRPr kumimoji="0" lang="en-US" dirty="0"/>
          </a:p>
        </p:txBody>
      </p:sp>
    </p:spTree>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txStyles>
    <p:titleStyle>
      <a:lvl1pPr algn="l" rtl="0" eaLnBrk="1" latinLnBrk="0" hangingPunct="1">
        <a:spcBef>
          <a:spcPct val="0"/>
        </a:spcBef>
        <a:buNone/>
        <a:defRPr kumimoji="0" lang="en-US" sz="4200" b="1" i="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fld id="{61BC8587-3F0B-4147-9243-25E597D9CA6B}" type="datetimeFigureOut">
              <a:rPr lang="en-US" smtClean="0"/>
              <a:pPr>
                <a:defRPr/>
              </a:pPr>
              <a:t>4/9/2011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2007CA86-AD42-44F3-9AF8-DB9D8C63C763}" type="slidenum">
              <a:rPr lang="en-US" smtClean="0"/>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3" r:id="rId1"/>
  </p:sldLayoutIdLst>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fld id="{61BC8587-3F0B-4147-9243-25E597D9CA6B}" type="datetimeFigureOut">
              <a:rPr lang="en-US" smtClean="0"/>
              <a:pPr>
                <a:defRPr/>
              </a:pPr>
              <a:t>4/9/2011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2007CA86-AD42-44F3-9AF8-DB9D8C63C763}" type="slidenum">
              <a:rPr lang="en-US" smtClean="0"/>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5" r:id="rId1"/>
  </p:sldLayoutIdLst>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9" name="Rectangle 3"/>
          <p:cNvSpPr>
            <a:spLocks noGrp="1" noChangeArrowheads="1"/>
          </p:cNvSpPr>
          <p:nvPr>
            <p:ph type="ctrTitle"/>
          </p:nvPr>
        </p:nvSpPr>
        <p:spPr>
          <a:xfrm>
            <a:off x="381000" y="2133600"/>
            <a:ext cx="8458200" cy="1470025"/>
          </a:xfrm>
        </p:spPr>
        <p:txBody>
          <a:bodyPr/>
          <a:lstStyle/>
          <a:p>
            <a:pPr eaLnBrk="1" hangingPunct="1">
              <a:defRPr/>
            </a:pPr>
            <a:r>
              <a:rPr lang="en-US" sz="4000" dirty="0">
                <a:solidFill>
                  <a:srgbClr val="FF2501"/>
                </a:solidFill>
                <a:effectLst>
                  <a:outerShdw blurRad="38100" dist="38100" dir="2700000" algn="tl">
                    <a:srgbClr val="000000">
                      <a:alpha val="43137"/>
                    </a:srgbClr>
                  </a:outerShdw>
                </a:effectLst>
                <a:latin typeface="Calibri" pitchFamily="34" charset="0"/>
              </a:rPr>
              <a:t>Urban Drainage &amp; Flood Control District </a:t>
            </a:r>
            <a:br>
              <a:rPr lang="en-US" sz="4000" dirty="0">
                <a:solidFill>
                  <a:srgbClr val="FF2501"/>
                </a:solidFill>
                <a:effectLst>
                  <a:outerShdw blurRad="38100" dist="38100" dir="2700000" algn="tl">
                    <a:srgbClr val="000000">
                      <a:alpha val="43137"/>
                    </a:srgbClr>
                  </a:outerShdw>
                </a:effectLst>
                <a:latin typeface="Calibri" pitchFamily="34" charset="0"/>
              </a:rPr>
            </a:br>
            <a:r>
              <a:rPr lang="en-US" sz="4000" dirty="0" smtClean="0">
                <a:solidFill>
                  <a:srgbClr val="FF2501"/>
                </a:solidFill>
                <a:effectLst>
                  <a:outerShdw blurRad="38100" dist="38100" dir="2700000" algn="tl">
                    <a:srgbClr val="000000">
                      <a:alpha val="43137"/>
                    </a:srgbClr>
                  </a:outerShdw>
                </a:effectLst>
                <a:latin typeface="Calibri" pitchFamily="34" charset="0"/>
              </a:rPr>
              <a:t>Flood Warning Program</a:t>
            </a:r>
            <a:endParaRPr lang="en-US" sz="4000" dirty="0">
              <a:solidFill>
                <a:srgbClr val="FF2501"/>
              </a:solidFill>
              <a:effectLst>
                <a:outerShdw blurRad="38100" dist="38100" dir="2700000" algn="tl">
                  <a:srgbClr val="000000">
                    <a:alpha val="43137"/>
                  </a:srgbClr>
                </a:outerShdw>
              </a:effectLst>
              <a:latin typeface="Calibri" pitchFamily="34" charset="0"/>
            </a:endParaRPr>
          </a:p>
        </p:txBody>
      </p:sp>
      <p:sp>
        <p:nvSpPr>
          <p:cNvPr id="22532" name="Text Box 4"/>
          <p:cNvSpPr txBox="1">
            <a:spLocks noChangeArrowheads="1"/>
          </p:cNvSpPr>
          <p:nvPr/>
        </p:nvSpPr>
        <p:spPr bwMode="auto">
          <a:xfrm>
            <a:off x="304800" y="5867400"/>
            <a:ext cx="8610600" cy="708025"/>
          </a:xfrm>
          <a:prstGeom prst="rect">
            <a:avLst/>
          </a:prstGeom>
          <a:noFill/>
          <a:ln w="9525">
            <a:noFill/>
            <a:miter lim="800000"/>
            <a:headEnd/>
            <a:tailEnd/>
          </a:ln>
        </p:spPr>
        <p:txBody>
          <a:bodyPr>
            <a:spAutoFit/>
          </a:bodyPr>
          <a:lstStyle/>
          <a:p>
            <a:pPr algn="ctr"/>
            <a:r>
              <a:rPr lang="en-US" sz="2000" b="1" i="1" dirty="0">
                <a:solidFill>
                  <a:srgbClr val="0000D2"/>
                </a:solidFill>
                <a:latin typeface="Times New Roman" pitchFamily="18" charset="0"/>
              </a:rPr>
              <a:t>Serving the greater Denver/Boulder metropolitan area since 1979</a:t>
            </a:r>
            <a:br>
              <a:rPr lang="en-US" sz="2000" b="1" i="1" dirty="0">
                <a:solidFill>
                  <a:srgbClr val="0000D2"/>
                </a:solidFill>
                <a:latin typeface="Times New Roman" pitchFamily="18" charset="0"/>
              </a:rPr>
            </a:br>
            <a:r>
              <a:rPr lang="en-US" sz="2000" b="1" i="1" dirty="0">
                <a:solidFill>
                  <a:srgbClr val="0000D2"/>
                </a:solidFill>
                <a:latin typeface="Times New Roman" pitchFamily="18" charset="0"/>
              </a:rPr>
              <a:t>in cooperation with NOAA’s National Weather Service</a:t>
            </a:r>
          </a:p>
        </p:txBody>
      </p:sp>
      <p:sp>
        <p:nvSpPr>
          <p:cNvPr id="608263" name="Rectangle 7"/>
          <p:cNvSpPr>
            <a:spLocks noChangeArrowheads="1"/>
          </p:cNvSpPr>
          <p:nvPr/>
        </p:nvSpPr>
        <p:spPr bwMode="auto">
          <a:xfrm>
            <a:off x="1600200" y="342900"/>
            <a:ext cx="5943600" cy="1257300"/>
          </a:xfrm>
          <a:prstGeom prst="rect">
            <a:avLst/>
          </a:prstGeom>
          <a:noFill/>
          <a:ln w="9525">
            <a:noFill/>
            <a:miter lim="800000"/>
            <a:headEnd/>
            <a:tailEnd/>
          </a:ln>
          <a:effectLst/>
        </p:spPr>
        <p:txBody>
          <a:bodyPr/>
          <a:lstStyle/>
          <a:p>
            <a:pPr algn="ctr">
              <a:spcBef>
                <a:spcPct val="20000"/>
              </a:spcBef>
              <a:defRPr/>
            </a:pPr>
            <a:r>
              <a:rPr lang="en-US" sz="4000" b="1" dirty="0">
                <a:solidFill>
                  <a:schemeClr val="accent2"/>
                </a:solidFill>
                <a:effectLst>
                  <a:outerShdw blurRad="38100" dist="38100" dir="2700000" algn="tl">
                    <a:srgbClr val="FFFFFF"/>
                  </a:outerShdw>
                </a:effectLst>
                <a:latin typeface="Calibri" pitchFamily="34" charset="0"/>
                <a:cs typeface="Arial" pitchFamily="34" charset="0"/>
              </a:rPr>
              <a:t>A </a:t>
            </a:r>
            <a:r>
              <a:rPr lang="en-US" sz="4000" b="1" dirty="0" smtClean="0">
                <a:solidFill>
                  <a:schemeClr val="accent2"/>
                </a:solidFill>
                <a:effectLst>
                  <a:outerShdw blurRad="38100" dist="38100" dir="2700000" algn="tl">
                    <a:srgbClr val="FFFFFF"/>
                  </a:outerShdw>
                </a:effectLst>
                <a:latin typeface="Calibri" pitchFamily="34" charset="0"/>
                <a:cs typeface="Arial" pitchFamily="34" charset="0"/>
              </a:rPr>
              <a:t>Federal/Regional/Local </a:t>
            </a:r>
            <a:r>
              <a:rPr lang="en-US" sz="4000" b="1" dirty="0">
                <a:solidFill>
                  <a:schemeClr val="accent2"/>
                </a:solidFill>
                <a:effectLst>
                  <a:outerShdw blurRad="38100" dist="38100" dir="2700000" algn="tl">
                    <a:srgbClr val="FFFFFF"/>
                  </a:outerShdw>
                </a:effectLst>
                <a:latin typeface="Calibri" pitchFamily="34" charset="0"/>
                <a:cs typeface="Arial" pitchFamily="34" charset="0"/>
              </a:rPr>
              <a:t/>
            </a:r>
            <a:br>
              <a:rPr lang="en-US" sz="4000" b="1" dirty="0">
                <a:solidFill>
                  <a:schemeClr val="accent2"/>
                </a:solidFill>
                <a:effectLst>
                  <a:outerShdw blurRad="38100" dist="38100" dir="2700000" algn="tl">
                    <a:srgbClr val="FFFFFF"/>
                  </a:outerShdw>
                </a:effectLst>
                <a:latin typeface="Calibri" pitchFamily="34" charset="0"/>
                <a:cs typeface="Arial" pitchFamily="34" charset="0"/>
              </a:rPr>
            </a:br>
            <a:r>
              <a:rPr lang="en-US" sz="4000" b="1" dirty="0">
                <a:solidFill>
                  <a:schemeClr val="accent2"/>
                </a:solidFill>
                <a:effectLst>
                  <a:outerShdw blurRad="38100" dist="38100" dir="2700000" algn="tl">
                    <a:srgbClr val="FFFFFF"/>
                  </a:outerShdw>
                </a:effectLst>
                <a:latin typeface="Calibri" pitchFamily="34" charset="0"/>
                <a:cs typeface="Arial" pitchFamily="34" charset="0"/>
              </a:rPr>
              <a:t>Early Warning Partnership</a:t>
            </a:r>
          </a:p>
        </p:txBody>
      </p:sp>
      <p:pic>
        <p:nvPicPr>
          <p:cNvPr id="9" name="Picture 8" descr="animated_lightning_left.gif"/>
          <p:cNvPicPr>
            <a:picLocks noChangeAspect="1"/>
          </p:cNvPicPr>
          <p:nvPr/>
        </p:nvPicPr>
        <p:blipFill>
          <a:blip r:embed="rId3"/>
          <a:stretch>
            <a:fillRect/>
          </a:stretch>
        </p:blipFill>
        <p:spPr>
          <a:xfrm>
            <a:off x="3048000" y="3615333"/>
            <a:ext cx="3276600" cy="2175867"/>
          </a:xfrm>
          <a:prstGeom prst="ellipse">
            <a:avLst/>
          </a:prstGeom>
          <a:ln>
            <a:noFill/>
          </a:ln>
          <a:effectLst>
            <a:softEdge rad="112500"/>
          </a:effectLst>
        </p:spPr>
      </p:pic>
      <p:pic>
        <p:nvPicPr>
          <p:cNvPr id="7" name="Picture 5" descr="house"/>
          <p:cNvPicPr>
            <a:picLocks noChangeAspect="1" noChangeArrowheads="1"/>
          </p:cNvPicPr>
          <p:nvPr/>
        </p:nvPicPr>
        <p:blipFill>
          <a:blip r:embed="rId4" cstate="screen"/>
          <a:srcRect/>
          <a:stretch>
            <a:fillRect/>
          </a:stretch>
        </p:blipFill>
        <p:spPr bwMode="auto">
          <a:xfrm>
            <a:off x="190693" y="3733800"/>
            <a:ext cx="2933507" cy="1958975"/>
          </a:xfrm>
          <a:prstGeom prst="rect">
            <a:avLst/>
          </a:prstGeom>
          <a:ln>
            <a:noFill/>
          </a:ln>
          <a:effectLst>
            <a:softEdge rad="112500"/>
          </a:effectLst>
        </p:spPr>
      </p:pic>
      <p:pic>
        <p:nvPicPr>
          <p:cNvPr id="8" name="Picture 4" descr="DSC01992"/>
          <p:cNvPicPr>
            <a:picLocks noChangeAspect="1" noChangeArrowheads="1"/>
          </p:cNvPicPr>
          <p:nvPr/>
        </p:nvPicPr>
        <p:blipFill>
          <a:blip r:embed="rId5" cstate="screen"/>
          <a:srcRect/>
          <a:stretch>
            <a:fillRect/>
          </a:stretch>
        </p:blipFill>
        <p:spPr bwMode="auto">
          <a:xfrm>
            <a:off x="152400" y="3581400"/>
            <a:ext cx="1072896" cy="838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2" descr="Table Mesa 15-aug-2007_news4_2"/>
          <p:cNvPicPr>
            <a:picLocks noChangeAspect="1" noChangeArrowheads="1"/>
          </p:cNvPicPr>
          <p:nvPr/>
        </p:nvPicPr>
        <p:blipFill>
          <a:blip r:embed="rId6"/>
          <a:srcRect/>
          <a:stretch>
            <a:fillRect/>
          </a:stretch>
        </p:blipFill>
        <p:spPr bwMode="auto">
          <a:xfrm>
            <a:off x="6248400" y="3733800"/>
            <a:ext cx="2895600" cy="1930400"/>
          </a:xfrm>
          <a:prstGeom prst="rect">
            <a:avLst/>
          </a:prstGeom>
          <a:ln>
            <a:noFill/>
          </a:ln>
          <a:effectLst>
            <a:softEdge rad="112500"/>
          </a:effectLst>
        </p:spPr>
      </p:pic>
      <p:pic>
        <p:nvPicPr>
          <p:cNvPr id="12" name="Picture 2" descr="C:\WINNT\Profiles\Administrator\Personal\F2P2\Flood History\June 3, 2005\Goldsmith at Illif\P6030024.JPG"/>
          <p:cNvPicPr>
            <a:picLocks noChangeAspect="1" noChangeArrowheads="1"/>
          </p:cNvPicPr>
          <p:nvPr/>
        </p:nvPicPr>
        <p:blipFill>
          <a:blip r:embed="rId7" cstate="screen"/>
          <a:srcRect/>
          <a:stretch>
            <a:fillRect/>
          </a:stretch>
        </p:blipFill>
        <p:spPr bwMode="auto">
          <a:xfrm>
            <a:off x="6217984" y="3657600"/>
            <a:ext cx="2926016" cy="1981200"/>
          </a:xfrm>
          <a:prstGeom prst="rect">
            <a:avLst/>
          </a:prstGeom>
          <a:ln>
            <a:noFill/>
          </a:ln>
          <a:effectLst>
            <a:softEdge rad="112500"/>
          </a:effectLst>
        </p:spPr>
      </p:pic>
      <p:sp>
        <p:nvSpPr>
          <p:cNvPr id="10" name="TextBox 9"/>
          <p:cNvSpPr txBox="1"/>
          <p:nvPr/>
        </p:nvSpPr>
        <p:spPr>
          <a:xfrm>
            <a:off x="3195918" y="4343400"/>
            <a:ext cx="2971800" cy="707886"/>
          </a:xfrm>
          <a:prstGeom prst="rect">
            <a:avLst/>
          </a:prstGeom>
          <a:noFill/>
        </p:spPr>
        <p:txBody>
          <a:bodyPr wrap="square" rtlCol="0">
            <a:spAutoFit/>
          </a:bodyPr>
          <a:lstStyle/>
          <a:p>
            <a:pPr algn="ctr"/>
            <a:r>
              <a:rPr lang="en-US" sz="2000" b="0" dirty="0" smtClean="0">
                <a:solidFill>
                  <a:schemeClr val="bg1"/>
                </a:solidFill>
                <a:effectLst>
                  <a:outerShdw blurRad="38100" dist="38100" dir="2700000" algn="tl">
                    <a:srgbClr val="000000">
                      <a:alpha val="43137"/>
                    </a:srgbClr>
                  </a:outerShdw>
                </a:effectLst>
              </a:rPr>
              <a:t>Paul A. Hindman, </a:t>
            </a:r>
            <a:r>
              <a:rPr lang="en-US" sz="2000" b="0" dirty="0" smtClean="0">
                <a:solidFill>
                  <a:schemeClr val="bg1"/>
                </a:solidFill>
                <a:effectLst>
                  <a:outerShdw blurRad="38100" dist="38100" dir="2700000" algn="tl">
                    <a:srgbClr val="000000">
                      <a:alpha val="43137"/>
                    </a:srgbClr>
                  </a:outerShdw>
                </a:effectLst>
              </a:rPr>
              <a:t>P.E.</a:t>
            </a:r>
          </a:p>
          <a:p>
            <a:pPr algn="ctr"/>
            <a:r>
              <a:rPr lang="en-US" sz="2000" b="0" dirty="0" smtClean="0">
                <a:solidFill>
                  <a:schemeClr val="bg1"/>
                </a:solidFill>
                <a:effectLst>
                  <a:outerShdw blurRad="38100" dist="38100" dir="2700000" algn="tl">
                    <a:srgbClr val="000000">
                      <a:alpha val="43137"/>
                    </a:srgbClr>
                  </a:outerShdw>
                </a:effectLst>
              </a:rPr>
              <a:t>Executive Director</a:t>
            </a:r>
            <a:endParaRPr lang="en-US" sz="2000" b="0" dirty="0" smtClean="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0_3666.JPG"/>
          <p:cNvPicPr>
            <a:picLocks noChangeAspect="1"/>
          </p:cNvPicPr>
          <p:nvPr/>
        </p:nvPicPr>
        <p:blipFill>
          <a:blip r:embed="rId2" cstate="screen"/>
          <a:stretch>
            <a:fillRect/>
          </a:stretch>
        </p:blipFill>
        <p:spPr>
          <a:xfrm>
            <a:off x="4724400" y="152400"/>
            <a:ext cx="4267200" cy="3200400"/>
          </a:xfrm>
          <a:prstGeom prst="rect">
            <a:avLst/>
          </a:prstGeom>
          <a:ln>
            <a:noFill/>
          </a:ln>
          <a:effectLst>
            <a:softEdge rad="112500"/>
          </a:effectLst>
        </p:spPr>
      </p:pic>
      <p:sp>
        <p:nvSpPr>
          <p:cNvPr id="4" name="Title 3"/>
          <p:cNvSpPr>
            <a:spLocks noGrp="1"/>
          </p:cNvSpPr>
          <p:nvPr>
            <p:ph type="title"/>
          </p:nvPr>
        </p:nvSpPr>
        <p:spPr>
          <a:xfrm>
            <a:off x="1828800" y="228600"/>
            <a:ext cx="7013575" cy="3276600"/>
          </a:xfrm>
        </p:spPr>
        <p:txBody>
          <a:bodyPr>
            <a:normAutofit fontScale="90000"/>
          </a:bodyPr>
          <a:lstStyle/>
          <a:p>
            <a:pPr algn="just"/>
            <a:r>
              <a:rPr lang="en-US" sz="2400" dirty="0" smtClean="0"/>
              <a:t>Twenty homes along </a:t>
            </a:r>
            <a:r>
              <a:rPr lang="en-US" sz="2400" dirty="0" err="1" smtClean="0"/>
              <a:t>Fourmile</a:t>
            </a:r>
            <a:r>
              <a:rPr lang="en-US" sz="2400" dirty="0" smtClean="0"/>
              <a:t> Creek are at risk from flood flows ranging from 500 to 1,500 </a:t>
            </a:r>
            <a:r>
              <a:rPr lang="en-US" sz="2400" dirty="0" smtClean="0"/>
              <a:t>cfs—a highly </a:t>
            </a:r>
            <a:r>
              <a:rPr lang="en-US" sz="2400" dirty="0" smtClean="0"/>
              <a:t>likely event. An additional 30 homes are at risk of flooding from larger floods (1,500 to 6,000 cfs) and 11 more from less likely, but possible events approaching 10,000 cfs. This brings the total to 61 homes threatened.  An additional 10 to 15 homes adjacent to Gold Run are also at high risk from flooding and debris flows.  </a:t>
            </a:r>
            <a:endParaRPr lang="en-US" sz="2400" dirty="0"/>
          </a:p>
        </p:txBody>
      </p:sp>
      <p:pic>
        <p:nvPicPr>
          <p:cNvPr id="6" name="Picture 5" descr="100_3752.JPG"/>
          <p:cNvPicPr>
            <a:picLocks noChangeAspect="1"/>
          </p:cNvPicPr>
          <p:nvPr/>
        </p:nvPicPr>
        <p:blipFill>
          <a:blip r:embed="rId3" cstate="screen"/>
          <a:stretch>
            <a:fillRect/>
          </a:stretch>
        </p:blipFill>
        <p:spPr>
          <a:xfrm>
            <a:off x="4724400" y="3505200"/>
            <a:ext cx="4267200" cy="3200400"/>
          </a:xfrm>
          <a:prstGeom prst="rect">
            <a:avLst/>
          </a:prstGeom>
        </p:spPr>
      </p:pic>
      <p:pic>
        <p:nvPicPr>
          <p:cNvPr id="3" name="Picture 2" descr="Pic 20-House.jpg"/>
          <p:cNvPicPr>
            <a:picLocks noChangeAspect="1"/>
          </p:cNvPicPr>
          <p:nvPr/>
        </p:nvPicPr>
        <p:blipFill>
          <a:blip r:embed="rId4" cstate="screen"/>
          <a:stretch>
            <a:fillRect/>
          </a:stretch>
        </p:blipFill>
        <p:spPr>
          <a:xfrm>
            <a:off x="304800" y="3505200"/>
            <a:ext cx="4267200" cy="32004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0_3624.jpg"/>
          <p:cNvPicPr>
            <a:picLocks noChangeAspect="1"/>
          </p:cNvPicPr>
          <p:nvPr/>
        </p:nvPicPr>
        <p:blipFill>
          <a:blip r:embed="rId3" cstate="screen"/>
          <a:stretch>
            <a:fillRect/>
          </a:stretch>
        </p:blipFill>
        <p:spPr>
          <a:xfrm>
            <a:off x="4724400" y="1066800"/>
            <a:ext cx="4267200" cy="3200400"/>
          </a:xfrm>
          <a:prstGeom prst="rect">
            <a:avLst/>
          </a:prstGeom>
          <a:ln>
            <a:noFill/>
          </a:ln>
          <a:effectLst>
            <a:softEdge rad="112500"/>
          </a:effectLst>
        </p:spPr>
      </p:pic>
      <p:sp>
        <p:nvSpPr>
          <p:cNvPr id="4" name="Title 3"/>
          <p:cNvSpPr>
            <a:spLocks noGrp="1"/>
          </p:cNvSpPr>
          <p:nvPr>
            <p:ph type="title"/>
          </p:nvPr>
        </p:nvSpPr>
        <p:spPr>
          <a:xfrm>
            <a:off x="2057400" y="228600"/>
            <a:ext cx="6784975" cy="1828800"/>
          </a:xfrm>
        </p:spPr>
        <p:txBody>
          <a:bodyPr>
            <a:noAutofit/>
          </a:bodyPr>
          <a:lstStyle/>
          <a:p>
            <a:pPr algn="just"/>
            <a:r>
              <a:rPr lang="en-US" sz="2400" dirty="0" smtClean="0"/>
              <a:t>Three commercial properties along </a:t>
            </a:r>
            <a:r>
              <a:rPr lang="en-US" sz="2400" dirty="0" err="1" smtClean="0"/>
              <a:t>Fourmile</a:t>
            </a:r>
            <a:r>
              <a:rPr lang="en-US" sz="2400" dirty="0" smtClean="0"/>
              <a:t> Creek at risk from flood flows ranging from 500 to 6,000 cfs.  The Boulder Mountain Lodge is the highest risk facility of the three.</a:t>
            </a:r>
            <a:endParaRPr lang="en-US" sz="2400" dirty="0"/>
          </a:p>
        </p:txBody>
      </p:sp>
      <p:pic>
        <p:nvPicPr>
          <p:cNvPr id="5" name="Picture 4" descr="100_3625.jpg"/>
          <p:cNvPicPr>
            <a:picLocks noChangeAspect="1"/>
          </p:cNvPicPr>
          <p:nvPr/>
        </p:nvPicPr>
        <p:blipFill>
          <a:blip r:embed="rId4" cstate="screen"/>
          <a:stretch>
            <a:fillRect/>
          </a:stretch>
        </p:blipFill>
        <p:spPr>
          <a:xfrm>
            <a:off x="4419600" y="3581400"/>
            <a:ext cx="4267200" cy="3200400"/>
          </a:xfrm>
          <a:prstGeom prst="rect">
            <a:avLst/>
          </a:prstGeom>
          <a:ln>
            <a:noFill/>
          </a:ln>
          <a:effectLst>
            <a:softEdge rad="112500"/>
          </a:effectLst>
        </p:spPr>
      </p:pic>
      <p:pic>
        <p:nvPicPr>
          <p:cNvPr id="6" name="Picture 5" descr="100_3628.jpg"/>
          <p:cNvPicPr>
            <a:picLocks noChangeAspect="1"/>
          </p:cNvPicPr>
          <p:nvPr/>
        </p:nvPicPr>
        <p:blipFill>
          <a:blip r:embed="rId5" cstate="screen"/>
          <a:stretch>
            <a:fillRect/>
          </a:stretch>
        </p:blipFill>
        <p:spPr>
          <a:xfrm>
            <a:off x="101600" y="2209800"/>
            <a:ext cx="4470400" cy="33528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0_3619.jpg"/>
          <p:cNvPicPr>
            <a:picLocks noChangeAspect="1"/>
          </p:cNvPicPr>
          <p:nvPr/>
        </p:nvPicPr>
        <p:blipFill>
          <a:blip r:embed="rId2" cstate="screen"/>
          <a:stretch>
            <a:fillRect/>
          </a:stretch>
        </p:blipFill>
        <p:spPr>
          <a:xfrm>
            <a:off x="0" y="0"/>
            <a:ext cx="4165600" cy="3124200"/>
          </a:xfrm>
          <a:prstGeom prst="rect">
            <a:avLst/>
          </a:prstGeom>
        </p:spPr>
      </p:pic>
      <p:pic>
        <p:nvPicPr>
          <p:cNvPr id="5" name="Picture 4" descr="100_3621.jpg"/>
          <p:cNvPicPr>
            <a:picLocks noChangeAspect="1"/>
          </p:cNvPicPr>
          <p:nvPr/>
        </p:nvPicPr>
        <p:blipFill>
          <a:blip r:embed="rId3" cstate="screen"/>
          <a:stretch>
            <a:fillRect/>
          </a:stretch>
        </p:blipFill>
        <p:spPr>
          <a:xfrm>
            <a:off x="5994400" y="0"/>
            <a:ext cx="3149600" cy="2362200"/>
          </a:xfrm>
          <a:prstGeom prst="rect">
            <a:avLst/>
          </a:prstGeom>
        </p:spPr>
      </p:pic>
      <p:pic>
        <p:nvPicPr>
          <p:cNvPr id="6" name="Picture 5" descr="100_3642.JPG"/>
          <p:cNvPicPr>
            <a:picLocks noChangeAspect="1"/>
          </p:cNvPicPr>
          <p:nvPr/>
        </p:nvPicPr>
        <p:blipFill>
          <a:blip r:embed="rId4" cstate="screen"/>
          <a:stretch>
            <a:fillRect/>
          </a:stretch>
        </p:blipFill>
        <p:spPr>
          <a:xfrm>
            <a:off x="0" y="2895600"/>
            <a:ext cx="3429000" cy="2571750"/>
          </a:xfrm>
          <a:prstGeom prst="rect">
            <a:avLst/>
          </a:prstGeom>
        </p:spPr>
      </p:pic>
      <p:pic>
        <p:nvPicPr>
          <p:cNvPr id="7" name="Picture 6" descr="100_3737.JPG"/>
          <p:cNvPicPr>
            <a:picLocks noChangeAspect="1"/>
          </p:cNvPicPr>
          <p:nvPr/>
        </p:nvPicPr>
        <p:blipFill>
          <a:blip r:embed="rId5" cstate="screen"/>
          <a:stretch>
            <a:fillRect/>
          </a:stretch>
        </p:blipFill>
        <p:spPr>
          <a:xfrm>
            <a:off x="0" y="4972050"/>
            <a:ext cx="2514600" cy="1885950"/>
          </a:xfrm>
          <a:prstGeom prst="rect">
            <a:avLst/>
          </a:prstGeom>
        </p:spPr>
      </p:pic>
      <p:pic>
        <p:nvPicPr>
          <p:cNvPr id="8" name="Picture 7" descr="100_3747.JPG"/>
          <p:cNvPicPr>
            <a:picLocks noChangeAspect="1"/>
          </p:cNvPicPr>
          <p:nvPr/>
        </p:nvPicPr>
        <p:blipFill>
          <a:blip r:embed="rId6" cstate="screen"/>
          <a:stretch>
            <a:fillRect/>
          </a:stretch>
        </p:blipFill>
        <p:spPr>
          <a:xfrm>
            <a:off x="5257800" y="3943350"/>
            <a:ext cx="3886200" cy="2914650"/>
          </a:xfrm>
          <a:prstGeom prst="rect">
            <a:avLst/>
          </a:prstGeom>
        </p:spPr>
      </p:pic>
      <p:pic>
        <p:nvPicPr>
          <p:cNvPr id="9" name="Picture 8" descr="Pic 14-Res297.jpg"/>
          <p:cNvPicPr>
            <a:picLocks noChangeAspect="1"/>
          </p:cNvPicPr>
          <p:nvPr/>
        </p:nvPicPr>
        <p:blipFill>
          <a:blip r:embed="rId7" cstate="screen"/>
          <a:stretch>
            <a:fillRect/>
          </a:stretch>
        </p:blipFill>
        <p:spPr>
          <a:xfrm>
            <a:off x="2362200" y="4419600"/>
            <a:ext cx="3251200" cy="2438400"/>
          </a:xfrm>
          <a:prstGeom prst="rect">
            <a:avLst/>
          </a:prstGeom>
        </p:spPr>
      </p:pic>
      <p:pic>
        <p:nvPicPr>
          <p:cNvPr id="10" name="Picture 9" descr="Pic 15-Res347.jpg"/>
          <p:cNvPicPr>
            <a:picLocks noChangeAspect="1"/>
          </p:cNvPicPr>
          <p:nvPr/>
        </p:nvPicPr>
        <p:blipFill>
          <a:blip r:embed="rId8" cstate="screen"/>
          <a:stretch>
            <a:fillRect/>
          </a:stretch>
        </p:blipFill>
        <p:spPr>
          <a:xfrm>
            <a:off x="3733800" y="0"/>
            <a:ext cx="2844800" cy="2133600"/>
          </a:xfrm>
          <a:prstGeom prst="rect">
            <a:avLst/>
          </a:prstGeom>
        </p:spPr>
      </p:pic>
      <p:pic>
        <p:nvPicPr>
          <p:cNvPr id="11" name="Picture 10" descr="Pic 17-Bridge 593.jpg"/>
          <p:cNvPicPr>
            <a:picLocks noChangeAspect="1"/>
          </p:cNvPicPr>
          <p:nvPr/>
        </p:nvPicPr>
        <p:blipFill>
          <a:blip r:embed="rId9" cstate="screen"/>
          <a:stretch>
            <a:fillRect/>
          </a:stretch>
        </p:blipFill>
        <p:spPr>
          <a:xfrm>
            <a:off x="3276600" y="1981200"/>
            <a:ext cx="3352800" cy="2514600"/>
          </a:xfrm>
          <a:prstGeom prst="rect">
            <a:avLst/>
          </a:prstGeom>
        </p:spPr>
      </p:pic>
      <p:pic>
        <p:nvPicPr>
          <p:cNvPr id="12" name="Picture 11" descr="Pic 18-Res635.jpg"/>
          <p:cNvPicPr>
            <a:picLocks noChangeAspect="1"/>
          </p:cNvPicPr>
          <p:nvPr/>
        </p:nvPicPr>
        <p:blipFill>
          <a:blip r:embed="rId10" cstate="screen"/>
          <a:stretch>
            <a:fillRect/>
          </a:stretch>
        </p:blipFill>
        <p:spPr>
          <a:xfrm>
            <a:off x="6604000" y="2362200"/>
            <a:ext cx="2540000" cy="1905000"/>
          </a:xfrm>
          <a:prstGeom prst="rect">
            <a:avLst/>
          </a:prstGeom>
        </p:spPr>
      </p:pic>
      <p:sp>
        <p:nvSpPr>
          <p:cNvPr id="4" name="Title 3"/>
          <p:cNvSpPr>
            <a:spLocks noGrp="1"/>
          </p:cNvSpPr>
          <p:nvPr>
            <p:ph type="title"/>
          </p:nvPr>
        </p:nvSpPr>
        <p:spPr>
          <a:xfrm>
            <a:off x="1524000" y="228600"/>
            <a:ext cx="7318375" cy="2133600"/>
          </a:xfrm>
        </p:spPr>
        <p:txBody>
          <a:bodyPr>
            <a:noAutofit/>
          </a:bodyPr>
          <a:lstStyle/>
          <a:p>
            <a:pPr algn="just"/>
            <a:r>
              <a:rPr lang="en-US" sz="2800" dirty="0" smtClean="0"/>
              <a:t>High debris flows will further increase flood risk by reducing the capacity of the channel and road crossings to convey floodwater. </a:t>
            </a:r>
            <a:endParaRPr lang="en-US" sz="2800" dirty="0"/>
          </a:p>
        </p:txBody>
      </p:sp>
      <p:graphicFrame>
        <p:nvGraphicFramePr>
          <p:cNvPr id="13" name="Table 12"/>
          <p:cNvGraphicFramePr>
            <a:graphicFrameLocks noGrp="1"/>
          </p:cNvGraphicFramePr>
          <p:nvPr/>
        </p:nvGraphicFramePr>
        <p:xfrm>
          <a:off x="152400" y="2956560"/>
          <a:ext cx="3385186" cy="2377440"/>
        </p:xfrm>
        <a:graphic>
          <a:graphicData uri="http://schemas.openxmlformats.org/drawingml/2006/table">
            <a:tbl>
              <a:tblPr firstRow="1" bandRow="1">
                <a:tableStyleId>{5C22544A-7EE6-4342-B048-85BDC9FD1C3A}</a:tableStyleId>
              </a:tblPr>
              <a:tblGrid>
                <a:gridCol w="2149793"/>
                <a:gridCol w="1235393"/>
              </a:tblGrid>
              <a:tr h="308149">
                <a:tc gridSpan="2">
                  <a:txBody>
                    <a:bodyPr/>
                    <a:lstStyle/>
                    <a:p>
                      <a:pPr algn="ctr"/>
                      <a:r>
                        <a:rPr lang="en-US" sz="1800" b="1" dirty="0" smtClean="0">
                          <a:effectLst>
                            <a:outerShdw blurRad="38100" dist="38100" dir="2700000" algn="tl">
                              <a:srgbClr val="000000">
                                <a:alpha val="43137"/>
                              </a:srgbClr>
                            </a:outerShdw>
                          </a:effectLst>
                        </a:rPr>
                        <a:t>ROAD</a:t>
                      </a:r>
                      <a:r>
                        <a:rPr lang="en-US" sz="1800" b="1" baseline="0" dirty="0" smtClean="0">
                          <a:effectLst>
                            <a:outerShdw blurRad="38100" dist="38100" dir="2700000" algn="tl">
                              <a:srgbClr val="000000">
                                <a:alpha val="43137"/>
                              </a:srgbClr>
                            </a:outerShdw>
                          </a:effectLst>
                        </a:rPr>
                        <a:t> CROSSINGS</a:t>
                      </a:r>
                      <a:endParaRPr lang="en-US" sz="1800" b="1" dirty="0">
                        <a:effectLst>
                          <a:outerShdw blurRad="38100" dist="38100" dir="2700000" algn="tl">
                            <a:srgbClr val="000000">
                              <a:alpha val="43137"/>
                            </a:srgbClr>
                          </a:outerShdw>
                        </a:effectLs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40000"/>
                        <a:alpha val="0"/>
                      </a:schemeClr>
                    </a:solidFill>
                  </a:tcPr>
                </a:tc>
                <a:tc hMerge="1">
                  <a:txBody>
                    <a:bodyPr/>
                    <a:lstStyle/>
                    <a:p>
                      <a:endParaRPr lang="en-US" dirty="0"/>
                    </a:p>
                  </a:txBody>
                  <a:tcPr/>
                </a:tc>
              </a:tr>
              <a:tr h="288890">
                <a:tc>
                  <a:txBody>
                    <a:bodyPr/>
                    <a:lstStyle/>
                    <a:p>
                      <a:pPr algn="l"/>
                      <a:r>
                        <a:rPr lang="en-US"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Location</a:t>
                      </a:r>
                      <a:endParaRPr lang="en-US"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tint val="40000"/>
                        <a:alpha val="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Qcap</a:t>
                      </a:r>
                      <a:r>
                        <a:rPr lang="en-US" sz="1600" b="1" baseline="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1600" b="1" baseline="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cfs</a:t>
                      </a:r>
                      <a:r>
                        <a:rPr lang="en-US" sz="1600" b="1" baseline="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endParaRPr lang="en-US"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1">
                        <a:tint val="40000"/>
                        <a:alpha val="0"/>
                      </a:schemeClr>
                    </a:solidFill>
                  </a:tcPr>
                </a:tc>
              </a:tr>
              <a:tr h="288890">
                <a:tc>
                  <a:txBody>
                    <a:bodyPr/>
                    <a:lstStyle/>
                    <a:p>
                      <a:pPr algn="l"/>
                      <a:r>
                        <a:rPr lang="en-US"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Colorado</a:t>
                      </a:r>
                      <a:r>
                        <a:rPr lang="en-US" sz="1600" b="1" baseline="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Hwy</a:t>
                      </a:r>
                      <a:r>
                        <a:rPr lang="en-US"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119</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1">
                        <a:tint val="40000"/>
                        <a:alpha val="0"/>
                      </a:schemeClr>
                    </a:solidFill>
                  </a:tcPr>
                </a:tc>
                <a:tc>
                  <a:txBody>
                    <a:bodyPr/>
                    <a:lstStyle/>
                    <a:p>
                      <a:pPr algn="ctr"/>
                      <a:r>
                        <a:rPr lang="en-US"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1,700</a:t>
                      </a:r>
                      <a:endParaRPr lang="en-US"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tint val="40000"/>
                        <a:alpha val="0"/>
                      </a:schemeClr>
                    </a:solidFill>
                  </a:tcPr>
                </a:tc>
              </a:tr>
              <a:tr h="288890">
                <a:tc>
                  <a:txBody>
                    <a:bodyPr/>
                    <a:lstStyle/>
                    <a:p>
                      <a:pPr algn="l"/>
                      <a:r>
                        <a:rPr lang="en-US" sz="1600" b="1"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Crisman</a:t>
                      </a:r>
                      <a:r>
                        <a:rPr lang="en-US"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Rd</a:t>
                      </a:r>
                    </a:p>
                  </a:txBody>
                  <a:tcPr>
                    <a:lnL w="38100" cap="flat" cmpd="sng" algn="ctr">
                      <a:solidFill>
                        <a:schemeClr val="tx1"/>
                      </a:solidFill>
                      <a:prstDash val="solid"/>
                      <a:round/>
                      <a:headEnd type="none" w="med" len="med"/>
                      <a:tailEnd type="none" w="med" len="med"/>
                    </a:lnL>
                    <a:solidFill>
                      <a:schemeClr val="accent1">
                        <a:tint val="40000"/>
                        <a:alpha val="0"/>
                      </a:schemeClr>
                    </a:solidFill>
                  </a:tcPr>
                </a:tc>
                <a:tc>
                  <a:txBody>
                    <a:bodyPr/>
                    <a:lstStyle/>
                    <a:p>
                      <a:pPr algn="ctr"/>
                      <a:r>
                        <a:rPr lang="en-US"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1,200</a:t>
                      </a:r>
                      <a:endParaRPr lang="en-US"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lnR w="38100" cap="flat" cmpd="sng" algn="ctr">
                      <a:solidFill>
                        <a:schemeClr val="tx1"/>
                      </a:solidFill>
                      <a:prstDash val="solid"/>
                      <a:round/>
                      <a:headEnd type="none" w="med" len="med"/>
                      <a:tailEnd type="none" w="med" len="med"/>
                    </a:lnR>
                    <a:solidFill>
                      <a:schemeClr val="accent1">
                        <a:tint val="40000"/>
                        <a:alpha val="0"/>
                      </a:schemeClr>
                    </a:solidFill>
                  </a:tcPr>
                </a:tc>
              </a:tr>
              <a:tr h="288890">
                <a:tc>
                  <a:txBody>
                    <a:bodyPr/>
                    <a:lstStyle/>
                    <a:p>
                      <a:pPr algn="l"/>
                      <a:r>
                        <a:rPr lang="en-US"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Logan Mill Rd</a:t>
                      </a:r>
                    </a:p>
                  </a:txBody>
                  <a:tcPr>
                    <a:lnL w="38100" cap="flat" cmpd="sng" algn="ctr">
                      <a:solidFill>
                        <a:schemeClr val="tx1"/>
                      </a:solidFill>
                      <a:prstDash val="solid"/>
                      <a:round/>
                      <a:headEnd type="none" w="med" len="med"/>
                      <a:tailEnd type="none" w="med" len="med"/>
                    </a:lnL>
                    <a:solidFill>
                      <a:schemeClr val="accent1">
                        <a:tint val="40000"/>
                        <a:alpha val="0"/>
                      </a:schemeClr>
                    </a:solidFill>
                  </a:tcPr>
                </a:tc>
                <a:tc>
                  <a:txBody>
                    <a:bodyPr/>
                    <a:lstStyle/>
                    <a:p>
                      <a:pPr algn="ctr"/>
                      <a:r>
                        <a:rPr lang="en-US"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1,500</a:t>
                      </a:r>
                      <a:endParaRPr lang="en-US"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lnR w="38100" cap="flat" cmpd="sng" algn="ctr">
                      <a:solidFill>
                        <a:schemeClr val="tx1"/>
                      </a:solidFill>
                      <a:prstDash val="solid"/>
                      <a:round/>
                      <a:headEnd type="none" w="med" len="med"/>
                      <a:tailEnd type="none" w="med" len="med"/>
                    </a:lnR>
                    <a:solidFill>
                      <a:schemeClr val="accent1">
                        <a:tint val="40000"/>
                        <a:alpha val="0"/>
                      </a:schemeClr>
                    </a:solidFill>
                  </a:tcPr>
                </a:tc>
              </a:tr>
              <a:tr h="288890">
                <a:tc>
                  <a:txBody>
                    <a:bodyPr/>
                    <a:lstStyle/>
                    <a:p>
                      <a:pPr algn="l"/>
                      <a:r>
                        <a:rPr lang="en-US"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Private at Salina</a:t>
                      </a:r>
                    </a:p>
                  </a:txBody>
                  <a:tcPr>
                    <a:lnL w="38100" cap="flat" cmpd="sng" algn="ctr">
                      <a:solidFill>
                        <a:schemeClr val="tx1"/>
                      </a:solidFill>
                      <a:prstDash val="solid"/>
                      <a:round/>
                      <a:headEnd type="none" w="med" len="med"/>
                      <a:tailEnd type="none" w="med" len="med"/>
                    </a:lnL>
                    <a:solidFill>
                      <a:schemeClr val="accent1">
                        <a:tint val="40000"/>
                        <a:alpha val="0"/>
                      </a:schemeClr>
                    </a:solidFill>
                  </a:tcPr>
                </a:tc>
                <a:tc>
                  <a:txBody>
                    <a:bodyPr/>
                    <a:lstStyle/>
                    <a:p>
                      <a:pPr algn="ctr"/>
                      <a:r>
                        <a:rPr lang="en-US"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2,000</a:t>
                      </a:r>
                      <a:endParaRPr lang="en-US"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lnR w="38100" cap="flat" cmpd="sng" algn="ctr">
                      <a:solidFill>
                        <a:schemeClr val="tx1"/>
                      </a:solidFill>
                      <a:prstDash val="solid"/>
                      <a:round/>
                      <a:headEnd type="none" w="med" len="med"/>
                      <a:tailEnd type="none" w="med" len="med"/>
                    </a:lnR>
                    <a:solidFill>
                      <a:schemeClr val="accent1">
                        <a:tint val="40000"/>
                        <a:alpha val="0"/>
                      </a:schemeClr>
                    </a:solidFill>
                  </a:tcPr>
                </a:tc>
              </a:tr>
              <a:tr h="288890">
                <a:tc>
                  <a:txBody>
                    <a:bodyPr/>
                    <a:lstStyle/>
                    <a:p>
                      <a:pPr algn="l"/>
                      <a:r>
                        <a:rPr lang="en-US"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many</a:t>
                      </a:r>
                      <a:r>
                        <a:rPr lang="en-US" sz="1600" b="1" baseline="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private drives</a:t>
                      </a:r>
                      <a:endParaRPr lang="en-US" sz="16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1">
                        <a:tint val="40000"/>
                        <a:alpha val="0"/>
                      </a:schemeClr>
                    </a:solidFill>
                  </a:tcPr>
                </a:tc>
                <a:tc>
                  <a:txBody>
                    <a:bodyPr/>
                    <a:lstStyle/>
                    <a:p>
                      <a:pPr algn="ctr"/>
                      <a:r>
                        <a:rPr lang="en-US" sz="1600" b="1" baseline="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&lt; </a:t>
                      </a:r>
                      <a:r>
                        <a:rPr lang="en-US" sz="1600" b="1" baseline="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500</a:t>
                      </a:r>
                      <a:endParaRPr lang="en-US"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1">
                        <a:tint val="40000"/>
                        <a:alpha val="0"/>
                      </a:schemeClr>
                    </a:solidFill>
                  </a:tcPr>
                </a:tc>
              </a:tr>
            </a:tbl>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0" y="304800"/>
            <a:ext cx="6784975" cy="1143000"/>
          </a:xfrm>
        </p:spPr>
        <p:txBody>
          <a:bodyPr/>
          <a:lstStyle/>
          <a:p>
            <a:r>
              <a:rPr lang="en-US" dirty="0" smtClean="0"/>
              <a:t>Hydrologic Models</a:t>
            </a:r>
            <a:r>
              <a:rPr lang="en-US" dirty="0" smtClean="0"/>
              <a:t/>
            </a:r>
            <a:br>
              <a:rPr lang="en-US" dirty="0" smtClean="0"/>
            </a:br>
            <a:r>
              <a:rPr lang="en-US" sz="2400" i="1" dirty="0" smtClean="0">
                <a:latin typeface="Times New Roman" pitchFamily="18" charset="0"/>
                <a:cs typeface="Times New Roman" pitchFamily="18" charset="0"/>
              </a:rPr>
              <a:t>H</a:t>
            </a:r>
            <a:r>
              <a:rPr lang="en-US" sz="2400" i="1" dirty="0" smtClean="0">
                <a:latin typeface="Times New Roman" pitchFamily="18" charset="0"/>
                <a:cs typeface="Times New Roman" pitchFamily="18" charset="0"/>
              </a:rPr>
              <a:t>igh flood threat from commonly occurring rainfall</a:t>
            </a:r>
            <a:endParaRPr lang="en-US"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381000" y="1752599"/>
            <a:ext cx="8458200" cy="4971393"/>
          </a:xfrm>
          <a:prstGeom prst="rect">
            <a:avLst/>
          </a:prstGeom>
          <a:noFill/>
          <a:ln w="9525">
            <a:noFill/>
            <a:miter lim="800000"/>
            <a:headEnd/>
            <a:tailEnd/>
          </a:ln>
        </p:spPr>
      </p:pic>
      <p:sp>
        <p:nvSpPr>
          <p:cNvPr id="9" name="Right Arrow 8"/>
          <p:cNvSpPr/>
          <p:nvPr/>
        </p:nvSpPr>
        <p:spPr bwMode="auto">
          <a:xfrm>
            <a:off x="1702259" y="5553722"/>
            <a:ext cx="1005840" cy="182880"/>
          </a:xfrm>
          <a:prstGeom prst="rightArrow">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10" name="Right Arrow 9"/>
          <p:cNvSpPr/>
          <p:nvPr/>
        </p:nvSpPr>
        <p:spPr bwMode="auto">
          <a:xfrm>
            <a:off x="1703034" y="4597160"/>
            <a:ext cx="1878366" cy="365760"/>
          </a:xfrm>
          <a:prstGeom prst="rightArrow">
            <a:avLst/>
          </a:prstGeom>
          <a:solidFill>
            <a:srgbClr val="FF00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Boulder properties at risk</a:t>
            </a:r>
          </a:p>
        </p:txBody>
      </p:sp>
      <p:sp>
        <p:nvSpPr>
          <p:cNvPr id="11" name="Rectangle 10"/>
          <p:cNvSpPr/>
          <p:nvPr/>
        </p:nvSpPr>
        <p:spPr>
          <a:xfrm>
            <a:off x="1654616" y="4863443"/>
            <a:ext cx="1545784" cy="338554"/>
          </a:xfrm>
          <a:prstGeom prst="rect">
            <a:avLst/>
          </a:prstGeom>
          <a:noFill/>
        </p:spPr>
        <p:txBody>
          <a:bodyPr wrap="square" lIns="91440" tIns="45720" rIns="91440" bIns="45720">
            <a:spAutoFit/>
          </a:bodyPr>
          <a:lstStyle/>
          <a:p>
            <a:pPr algn="ctr"/>
            <a:r>
              <a:rPr lang="en-US" sz="1600" cap="none" spc="0" dirty="0" smtClean="0">
                <a:ln w="900" cmpd="sng">
                  <a:solidFill>
                    <a:schemeClr val="accent1">
                      <a:satMod val="190000"/>
                      <a:alpha val="55000"/>
                    </a:schemeClr>
                  </a:solidFill>
                  <a:prstDash val="solid"/>
                </a:ln>
                <a:solidFill>
                  <a:srgbClr val="0099FF"/>
                </a:solidFill>
                <a:effectLst>
                  <a:outerShdw blurRad="38100" dist="38100" dir="2700000" algn="tl">
                    <a:srgbClr val="000000">
                      <a:alpha val="43137"/>
                    </a:srgbClr>
                  </a:outerShdw>
                </a:effectLst>
                <a:latin typeface="+mn-lt"/>
              </a:rPr>
              <a:t>BC 1969 Flood</a:t>
            </a:r>
            <a:endParaRPr lang="en-US" sz="1600" cap="none" spc="0" dirty="0">
              <a:ln w="900" cmpd="sng">
                <a:solidFill>
                  <a:schemeClr val="accent1">
                    <a:satMod val="190000"/>
                    <a:alpha val="55000"/>
                  </a:schemeClr>
                </a:solidFill>
                <a:prstDash val="solid"/>
              </a:ln>
              <a:solidFill>
                <a:srgbClr val="0099FF"/>
              </a:solidFill>
              <a:effectLst>
                <a:outerShdw blurRad="38100" dist="38100" dir="2700000" algn="tl">
                  <a:srgbClr val="000000">
                    <a:alpha val="43137"/>
                  </a:srgbClr>
                </a:outerShdw>
              </a:effectLst>
              <a:latin typeface="+mn-lt"/>
            </a:endParaRPr>
          </a:p>
        </p:txBody>
      </p:sp>
      <p:sp>
        <p:nvSpPr>
          <p:cNvPr id="12" name="Rectangle 11"/>
          <p:cNvSpPr/>
          <p:nvPr/>
        </p:nvSpPr>
        <p:spPr>
          <a:xfrm>
            <a:off x="612548" y="1896122"/>
            <a:ext cx="2514600" cy="338554"/>
          </a:xfrm>
          <a:prstGeom prst="rect">
            <a:avLst/>
          </a:prstGeom>
          <a:noFill/>
        </p:spPr>
        <p:txBody>
          <a:bodyPr wrap="square" lIns="91440" tIns="45720" rIns="91440" bIns="45720">
            <a:spAutoFit/>
          </a:bodyPr>
          <a:lstStyle/>
          <a:p>
            <a:pPr algn="ctr"/>
            <a:r>
              <a:rPr lang="en-US" sz="1600" cap="none" spc="0" dirty="0" smtClean="0">
                <a:ln w="900" cmpd="sng">
                  <a:solidFill>
                    <a:schemeClr val="accent1">
                      <a:satMod val="190000"/>
                      <a:alpha val="55000"/>
                    </a:schemeClr>
                  </a:solidFill>
                  <a:prstDash val="solid"/>
                </a:ln>
                <a:solidFill>
                  <a:srgbClr val="FF0000"/>
                </a:solidFill>
                <a:effectLst>
                  <a:outerShdw blurRad="38100" dist="38100" dir="2700000" algn="tl">
                    <a:srgbClr val="000000">
                      <a:alpha val="43137"/>
                    </a:srgbClr>
                  </a:outerShdw>
                </a:effectLst>
                <a:latin typeface="+mn-lt"/>
              </a:rPr>
              <a:t>BC 1894 Flood 12,000 cfs</a:t>
            </a:r>
            <a:endParaRPr lang="en-US" sz="1600" cap="none" spc="0" dirty="0">
              <a:ln w="900" cmpd="sng">
                <a:solidFill>
                  <a:schemeClr val="accent1">
                    <a:satMod val="190000"/>
                    <a:alpha val="55000"/>
                  </a:schemeClr>
                </a:solidFill>
                <a:prstDash val="solid"/>
              </a:ln>
              <a:solidFill>
                <a:srgbClr val="FF0000"/>
              </a:solidFill>
              <a:effectLst>
                <a:outerShdw blurRad="38100" dist="38100" dir="2700000" algn="tl">
                  <a:srgbClr val="000000">
                    <a:alpha val="43137"/>
                  </a:srgbClr>
                </a:outerShdw>
              </a:effectLst>
              <a:latin typeface="+mn-lt"/>
            </a:endParaRPr>
          </a:p>
        </p:txBody>
      </p:sp>
      <p:sp>
        <p:nvSpPr>
          <p:cNvPr id="14" name="Rectangle 13"/>
          <p:cNvSpPr/>
          <p:nvPr/>
        </p:nvSpPr>
        <p:spPr bwMode="auto">
          <a:xfrm>
            <a:off x="5790126" y="2362200"/>
            <a:ext cx="914400" cy="152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9" name="TextBox 18"/>
          <p:cNvSpPr txBox="1"/>
          <p:nvPr/>
        </p:nvSpPr>
        <p:spPr>
          <a:xfrm>
            <a:off x="4801674" y="2667000"/>
            <a:ext cx="2525050" cy="646331"/>
          </a:xfrm>
          <a:prstGeom prst="rect">
            <a:avLst/>
          </a:prstGeom>
          <a:noFill/>
        </p:spPr>
        <p:txBody>
          <a:bodyPr wrap="none" rtlCol="0">
            <a:spAutoFit/>
          </a:bodyPr>
          <a:lstStyle/>
          <a:p>
            <a:r>
              <a:rPr lang="en-US" dirty="0" smtClean="0">
                <a:solidFill>
                  <a:srgbClr val="0099FF"/>
                </a:solidFill>
                <a:effectLst>
                  <a:outerShdw blurRad="38100" dist="38100" dir="2700000" algn="tl">
                    <a:srgbClr val="000000">
                      <a:alpha val="43137"/>
                    </a:srgbClr>
                  </a:outerShdw>
                </a:effectLst>
              </a:rPr>
              <a:t>   </a:t>
            </a:r>
            <a:r>
              <a:rPr lang="en-US" dirty="0" smtClean="0">
                <a:solidFill>
                  <a:srgbClr val="0099FF"/>
                </a:solidFill>
                <a:effectLst>
                  <a:outerShdw blurRad="38100" dist="38100" dir="2700000" algn="tl">
                    <a:srgbClr val="000000">
                      <a:alpha val="43137"/>
                    </a:srgbClr>
                  </a:outerShdw>
                </a:effectLst>
                <a:latin typeface="+mn-lt"/>
              </a:rPr>
              <a:t>BC = Boulder Creek</a:t>
            </a:r>
          </a:p>
          <a:p>
            <a:r>
              <a:rPr lang="en-US" dirty="0" smtClean="0">
                <a:solidFill>
                  <a:srgbClr val="800080"/>
                </a:solidFill>
                <a:effectLst>
                  <a:outerShdw blurRad="38100" dist="38100" dir="2700000" algn="tl">
                    <a:srgbClr val="000000">
                      <a:alpha val="43137"/>
                    </a:srgbClr>
                  </a:outerShdw>
                </a:effectLst>
                <a:latin typeface="+mn-lt"/>
              </a:rPr>
              <a:t>FMC = </a:t>
            </a:r>
            <a:r>
              <a:rPr lang="en-US" dirty="0" err="1" smtClean="0">
                <a:solidFill>
                  <a:srgbClr val="800080"/>
                </a:solidFill>
                <a:effectLst>
                  <a:outerShdw blurRad="38100" dist="38100" dir="2700000" algn="tl">
                    <a:srgbClr val="000000">
                      <a:alpha val="43137"/>
                    </a:srgbClr>
                  </a:outerShdw>
                </a:effectLst>
                <a:latin typeface="+mn-lt"/>
              </a:rPr>
              <a:t>Fourmile</a:t>
            </a:r>
            <a:r>
              <a:rPr lang="en-US" dirty="0" smtClean="0">
                <a:solidFill>
                  <a:srgbClr val="800080"/>
                </a:solidFill>
                <a:effectLst>
                  <a:outerShdw blurRad="38100" dist="38100" dir="2700000" algn="tl">
                    <a:srgbClr val="000000">
                      <a:alpha val="43137"/>
                    </a:srgbClr>
                  </a:outerShdw>
                </a:effectLst>
                <a:latin typeface="+mn-lt"/>
              </a:rPr>
              <a:t> Creek</a:t>
            </a:r>
            <a:endParaRPr lang="en-US" dirty="0">
              <a:solidFill>
                <a:srgbClr val="800080"/>
              </a:solidFill>
              <a:effectLst>
                <a:outerShdw blurRad="38100" dist="38100" dir="2700000" algn="tl">
                  <a:srgbClr val="000000">
                    <a:alpha val="43137"/>
                  </a:srgbClr>
                </a:outerShdw>
              </a:effectLst>
              <a:latin typeface="+mn-lt"/>
            </a:endParaRPr>
          </a:p>
        </p:txBody>
      </p:sp>
      <p:sp>
        <p:nvSpPr>
          <p:cNvPr id="20" name="TextBox 19"/>
          <p:cNvSpPr txBox="1"/>
          <p:nvPr/>
        </p:nvSpPr>
        <p:spPr>
          <a:xfrm rot="19912453">
            <a:off x="3131967" y="4189036"/>
            <a:ext cx="4031745" cy="338554"/>
          </a:xfrm>
          <a:prstGeom prst="rect">
            <a:avLst/>
          </a:prstGeom>
          <a:noFill/>
        </p:spPr>
        <p:txBody>
          <a:bodyPr wrap="none" rtlCol="0">
            <a:spAutoFit/>
          </a:bodyPr>
          <a:lstStyle/>
          <a:p>
            <a:r>
              <a:rPr lang="en-US" sz="1600" i="1" dirty="0" smtClean="0">
                <a:solidFill>
                  <a:srgbClr val="FF0000"/>
                </a:solidFill>
                <a:effectLst>
                  <a:outerShdw blurRad="38100" dist="38100" dir="2700000" algn="tl">
                    <a:srgbClr val="000000">
                      <a:alpha val="43137"/>
                    </a:srgbClr>
                  </a:outerShdw>
                </a:effectLst>
                <a:latin typeface="+mj-lt"/>
              </a:rPr>
              <a:t>FMC-BA 100% saturated at start of rainfall</a:t>
            </a:r>
            <a:endParaRPr lang="en-US" sz="1600" i="1" dirty="0">
              <a:solidFill>
                <a:srgbClr val="FF0000"/>
              </a:solidFill>
              <a:effectLst>
                <a:outerShdw blurRad="38100" dist="38100" dir="2700000" algn="tl">
                  <a:srgbClr val="000000">
                    <a:alpha val="43137"/>
                  </a:srgbClr>
                </a:outerShdw>
              </a:effectLst>
              <a:latin typeface="+mj-lt"/>
            </a:endParaRPr>
          </a:p>
        </p:txBody>
      </p:sp>
      <p:sp>
        <p:nvSpPr>
          <p:cNvPr id="21" name="Rectangle 20"/>
          <p:cNvSpPr/>
          <p:nvPr/>
        </p:nvSpPr>
        <p:spPr>
          <a:xfrm>
            <a:off x="462376" y="6248400"/>
            <a:ext cx="3505200" cy="338554"/>
          </a:xfrm>
          <a:prstGeom prst="rect">
            <a:avLst/>
          </a:prstGeom>
          <a:noFill/>
        </p:spPr>
        <p:txBody>
          <a:bodyPr wrap="square" lIns="91440" tIns="45720" rIns="91440" bIns="45720">
            <a:spAutoFit/>
          </a:bodyPr>
          <a:lstStyle/>
          <a:p>
            <a:pPr algn="ctr"/>
            <a:r>
              <a:rPr lang="en-US" sz="1600" dirty="0" smtClean="0">
                <a:ln w="900" cmpd="sng">
                  <a:solidFill>
                    <a:schemeClr val="accent1">
                      <a:satMod val="190000"/>
                      <a:alpha val="55000"/>
                    </a:schemeClr>
                  </a:solidFill>
                  <a:prstDash val="solid"/>
                </a:ln>
                <a:solidFill>
                  <a:srgbClr val="800080"/>
                </a:solidFill>
                <a:effectLst>
                  <a:outerShdw blurRad="38100" dist="38100" dir="2700000" algn="tl">
                    <a:srgbClr val="000000">
                      <a:alpha val="43137"/>
                    </a:srgbClr>
                  </a:outerShdw>
                </a:effectLst>
                <a:latin typeface="+mn-lt"/>
              </a:rPr>
              <a:t>FMC Typical Annual Peaks &lt; 100 cfs</a:t>
            </a:r>
          </a:p>
        </p:txBody>
      </p:sp>
      <p:cxnSp>
        <p:nvCxnSpPr>
          <p:cNvPr id="33" name="Straight Connector 32"/>
          <p:cNvCxnSpPr/>
          <p:nvPr/>
        </p:nvCxnSpPr>
        <p:spPr bwMode="auto">
          <a:xfrm>
            <a:off x="2865120" y="5646090"/>
            <a:ext cx="2377440" cy="1588"/>
          </a:xfrm>
          <a:prstGeom prst="line">
            <a:avLst/>
          </a:prstGeom>
          <a:solidFill>
            <a:schemeClr val="accent1"/>
          </a:solidFill>
          <a:ln w="25400" cap="flat" cmpd="sng" algn="ctr">
            <a:solidFill>
              <a:srgbClr val="FF0000"/>
            </a:solidFill>
            <a:prstDash val="dash"/>
            <a:round/>
            <a:headEnd type="triangle" w="lg" len="lg"/>
            <a:tailEnd type="triangle" w="lg" len="lg"/>
          </a:ln>
          <a:effectLst/>
        </p:spPr>
      </p:cxnSp>
      <p:cxnSp>
        <p:nvCxnSpPr>
          <p:cNvPr id="35" name="Straight Connector 34"/>
          <p:cNvCxnSpPr/>
          <p:nvPr/>
        </p:nvCxnSpPr>
        <p:spPr bwMode="auto">
          <a:xfrm>
            <a:off x="2631488" y="5826712"/>
            <a:ext cx="1828800" cy="1588"/>
          </a:xfrm>
          <a:prstGeom prst="line">
            <a:avLst/>
          </a:prstGeom>
          <a:solidFill>
            <a:schemeClr val="accent1"/>
          </a:solidFill>
          <a:ln w="25400" cap="flat" cmpd="sng" algn="ctr">
            <a:solidFill>
              <a:srgbClr val="FF9900"/>
            </a:solidFill>
            <a:prstDash val="dash"/>
            <a:round/>
            <a:headEnd type="triangle" w="lg" len="lg"/>
            <a:tailEnd type="triangle" w="lg" len="lg"/>
          </a:ln>
          <a:effectLst/>
        </p:spPr>
      </p:cxnSp>
      <p:sp>
        <p:nvSpPr>
          <p:cNvPr id="36" name="Right Arrow 35"/>
          <p:cNvSpPr/>
          <p:nvPr/>
        </p:nvSpPr>
        <p:spPr bwMode="auto">
          <a:xfrm>
            <a:off x="1707024" y="5725208"/>
            <a:ext cx="548640" cy="182880"/>
          </a:xfrm>
          <a:prstGeom prst="rightArrow">
            <a:avLst/>
          </a:prstGeom>
          <a:solidFill>
            <a:srgbClr val="FF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18" name="TextBox 17"/>
          <p:cNvSpPr txBox="1"/>
          <p:nvPr/>
        </p:nvSpPr>
        <p:spPr>
          <a:xfrm>
            <a:off x="1703034" y="5580356"/>
            <a:ext cx="519694" cy="276999"/>
          </a:xfrm>
          <a:prstGeom prst="rect">
            <a:avLst/>
          </a:prstGeom>
          <a:noFill/>
        </p:spPr>
        <p:txBody>
          <a:bodyPr wrap="none" rtlCol="0">
            <a:spAutoFit/>
          </a:bodyPr>
          <a:lstStyle/>
          <a:p>
            <a:r>
              <a:rPr lang="en-US" sz="1200" b="1" dirty="0" smtClean="0">
                <a:solidFill>
                  <a:srgbClr val="800080"/>
                </a:solidFill>
                <a:effectLst>
                  <a:outerShdw blurRad="38100" dist="38100" dir="2700000" algn="tl">
                    <a:srgbClr val="000000">
                      <a:alpha val="43137"/>
                    </a:srgbClr>
                  </a:outerShdw>
                </a:effectLst>
                <a:latin typeface="Arial Rounded MT Bold" pitchFamily="34" charset="0"/>
              </a:rPr>
              <a:t>FMC</a:t>
            </a:r>
            <a:endParaRPr lang="en-US" sz="1200" b="1" dirty="0">
              <a:solidFill>
                <a:srgbClr val="800080"/>
              </a:solidFill>
              <a:effectLst>
                <a:outerShdw blurRad="38100" dist="38100" dir="2700000" algn="tl">
                  <a:srgbClr val="000000">
                    <a:alpha val="43137"/>
                  </a:srgbClr>
                </a:outerShdw>
              </a:effectLst>
              <a:latin typeface="Arial Rounded MT Bold" pitchFamily="34" charset="0"/>
            </a:endParaRPr>
          </a:p>
        </p:txBody>
      </p:sp>
      <p:sp>
        <p:nvSpPr>
          <p:cNvPr id="37" name="Right Arrow 36"/>
          <p:cNvSpPr/>
          <p:nvPr/>
        </p:nvSpPr>
        <p:spPr bwMode="auto">
          <a:xfrm>
            <a:off x="1708210" y="5140912"/>
            <a:ext cx="1492190" cy="365760"/>
          </a:xfrm>
          <a:prstGeom prst="rightArrow">
            <a:avLst/>
          </a:prstGeom>
          <a:solidFill>
            <a:srgbClr val="FF00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FFW for Boulder ??</a:t>
            </a:r>
          </a:p>
        </p:txBody>
      </p:sp>
      <p:sp>
        <p:nvSpPr>
          <p:cNvPr id="43" name="Multiply 42"/>
          <p:cNvSpPr/>
          <p:nvPr/>
        </p:nvSpPr>
        <p:spPr bwMode="auto">
          <a:xfrm>
            <a:off x="4938946" y="5908088"/>
            <a:ext cx="152400" cy="152400"/>
          </a:xfrm>
          <a:prstGeom prst="mathMultiply">
            <a:avLst/>
          </a:prstGeom>
          <a:solidFill>
            <a:srgbClr val="00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5" name="Multiply 44"/>
          <p:cNvSpPr/>
          <p:nvPr/>
        </p:nvSpPr>
        <p:spPr bwMode="auto">
          <a:xfrm>
            <a:off x="6046434" y="5858522"/>
            <a:ext cx="152400" cy="152400"/>
          </a:xfrm>
          <a:prstGeom prst="mathMultiply">
            <a:avLst/>
          </a:prstGeom>
          <a:solidFill>
            <a:srgbClr val="00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6" name="Multiply 45"/>
          <p:cNvSpPr/>
          <p:nvPr/>
        </p:nvSpPr>
        <p:spPr bwMode="auto">
          <a:xfrm>
            <a:off x="5486400" y="5881454"/>
            <a:ext cx="152400" cy="152400"/>
          </a:xfrm>
          <a:prstGeom prst="mathMultiply">
            <a:avLst/>
          </a:prstGeom>
          <a:solidFill>
            <a:srgbClr val="00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48" name="Multiply 47"/>
          <p:cNvSpPr/>
          <p:nvPr/>
        </p:nvSpPr>
        <p:spPr bwMode="auto">
          <a:xfrm>
            <a:off x="6969712" y="5778620"/>
            <a:ext cx="152400" cy="152400"/>
          </a:xfrm>
          <a:prstGeom prst="mathMultiply">
            <a:avLst/>
          </a:prstGeom>
          <a:solidFill>
            <a:srgbClr val="00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3" name="Rectangle 12"/>
          <p:cNvSpPr/>
          <p:nvPr/>
        </p:nvSpPr>
        <p:spPr>
          <a:xfrm>
            <a:off x="641410" y="2174288"/>
            <a:ext cx="2667000" cy="461665"/>
          </a:xfrm>
          <a:prstGeom prst="rect">
            <a:avLst/>
          </a:prstGeom>
          <a:noFill/>
        </p:spPr>
        <p:txBody>
          <a:bodyPr wrap="square" lIns="91440" tIns="45720" rIns="91440" bIns="45720">
            <a:spAutoFit/>
          </a:bodyPr>
          <a:lstStyle/>
          <a:p>
            <a:r>
              <a:rPr lang="en-US" sz="1200" dirty="0" smtClean="0">
                <a:ln w="900" cmpd="sng">
                  <a:solidFill>
                    <a:schemeClr val="accent1">
                      <a:satMod val="190000"/>
                      <a:alpha val="55000"/>
                    </a:schemeClr>
                  </a:solidFill>
                  <a:prstDash val="solid"/>
                </a:ln>
                <a:solidFill>
                  <a:srgbClr val="0099FF"/>
                </a:solidFill>
                <a:effectLst>
                  <a:outerShdw blurRad="38100" dist="38100" dir="2700000" algn="tl">
                    <a:srgbClr val="000000">
                      <a:alpha val="43137"/>
                    </a:srgbClr>
                  </a:outerShdw>
                </a:effectLst>
                <a:latin typeface="+mn-lt"/>
              </a:rPr>
              <a:t>BC Typical Annual Snowmelt Peaks 500 to 1,000 cfs</a:t>
            </a:r>
          </a:p>
        </p:txBody>
      </p:sp>
      <p:sp>
        <p:nvSpPr>
          <p:cNvPr id="49" name="Multiply 48"/>
          <p:cNvSpPr/>
          <p:nvPr/>
        </p:nvSpPr>
        <p:spPr bwMode="auto">
          <a:xfrm>
            <a:off x="6204010" y="6333478"/>
            <a:ext cx="152400" cy="152400"/>
          </a:xfrm>
          <a:prstGeom prst="mathMultiply">
            <a:avLst/>
          </a:prstGeom>
          <a:solidFill>
            <a:srgbClr val="0066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0" name="TextBox 49"/>
          <p:cNvSpPr txBox="1"/>
          <p:nvPr/>
        </p:nvSpPr>
        <p:spPr>
          <a:xfrm>
            <a:off x="6302019" y="6248400"/>
            <a:ext cx="2308581" cy="307777"/>
          </a:xfrm>
          <a:prstGeom prst="rect">
            <a:avLst/>
          </a:prstGeom>
          <a:noFill/>
        </p:spPr>
        <p:txBody>
          <a:bodyPr wrap="none" rtlCol="0">
            <a:spAutoFit/>
          </a:bodyPr>
          <a:lstStyle/>
          <a:p>
            <a:r>
              <a:rPr lang="en-US" sz="1400" dirty="0" smtClean="0">
                <a:solidFill>
                  <a:srgbClr val="006600"/>
                </a:solidFill>
                <a:effectLst>
                  <a:outerShdw blurRad="38100" dist="38100" dir="2700000" algn="tl">
                    <a:srgbClr val="000000">
                      <a:alpha val="43137"/>
                    </a:srgbClr>
                  </a:outerShdw>
                </a:effectLst>
              </a:rPr>
              <a:t>P</a:t>
            </a:r>
            <a:r>
              <a:rPr lang="en-US" sz="1400" dirty="0" smtClean="0">
                <a:solidFill>
                  <a:srgbClr val="006600"/>
                </a:solidFill>
                <a:effectLst>
                  <a:outerShdw blurRad="38100" dist="38100" dir="2700000" algn="tl">
                    <a:srgbClr val="000000">
                      <a:alpha val="43137"/>
                    </a:srgbClr>
                  </a:outerShdw>
                </a:effectLst>
              </a:rPr>
              <a:t>re-burn </a:t>
            </a:r>
            <a:r>
              <a:rPr lang="en-US" sz="1400" dirty="0" smtClean="0">
                <a:solidFill>
                  <a:srgbClr val="006600"/>
                </a:solidFill>
                <a:effectLst>
                  <a:outerShdw blurRad="38100" dist="38100" dir="2700000" algn="tl">
                    <a:srgbClr val="000000">
                      <a:alpha val="43137"/>
                    </a:srgbClr>
                  </a:outerShdw>
                </a:effectLst>
              </a:rPr>
              <a:t>runoff experience</a:t>
            </a:r>
            <a:endParaRPr lang="en-US" sz="1400" dirty="0">
              <a:solidFill>
                <a:srgbClr val="0066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7239000" cy="1371600"/>
          </a:xfrm>
        </p:spPr>
        <p:txBody>
          <a:bodyPr>
            <a:noAutofit/>
          </a:bodyPr>
          <a:lstStyle/>
          <a:p>
            <a:pPr algn="l"/>
            <a:r>
              <a:rPr lang="en-US" sz="2800" dirty="0" smtClean="0"/>
              <a:t>Significant damages and life-threatening conditions expected from flood peaks ranging for 500 to 1,000 </a:t>
            </a:r>
            <a:r>
              <a:rPr lang="en-US" sz="2800" dirty="0" smtClean="0"/>
              <a:t>cfs on </a:t>
            </a:r>
            <a:r>
              <a:rPr lang="en-US" sz="2800" dirty="0" err="1" smtClean="0"/>
              <a:t>Fourmile</a:t>
            </a:r>
            <a:r>
              <a:rPr lang="en-US" sz="2800" dirty="0" smtClean="0"/>
              <a:t> Cr.</a:t>
            </a:r>
            <a:endParaRPr lang="en-US" sz="2800" dirty="0"/>
          </a:p>
        </p:txBody>
      </p:sp>
      <p:pic>
        <p:nvPicPr>
          <p:cNvPr id="3" name="Picture 2"/>
          <p:cNvPicPr>
            <a:picLocks noChangeAspect="1" noChangeArrowheads="1"/>
          </p:cNvPicPr>
          <p:nvPr/>
        </p:nvPicPr>
        <p:blipFill>
          <a:blip r:embed="rId2"/>
          <a:srcRect/>
          <a:stretch>
            <a:fillRect/>
          </a:stretch>
        </p:blipFill>
        <p:spPr bwMode="auto">
          <a:xfrm>
            <a:off x="457200" y="1828800"/>
            <a:ext cx="8356324" cy="4724400"/>
          </a:xfrm>
          <a:prstGeom prst="rect">
            <a:avLst/>
          </a:prstGeom>
          <a:noFill/>
          <a:ln w="9525">
            <a:noFill/>
            <a:miter lim="800000"/>
            <a:headEnd/>
            <a:tailEnd/>
          </a:ln>
        </p:spPr>
      </p:pic>
      <p:sp>
        <p:nvSpPr>
          <p:cNvPr id="4" name="Up-Down Arrow 3"/>
          <p:cNvSpPr/>
          <p:nvPr/>
        </p:nvSpPr>
        <p:spPr bwMode="auto">
          <a:xfrm>
            <a:off x="5820180" y="4584879"/>
            <a:ext cx="211425" cy="548640"/>
          </a:xfrm>
          <a:prstGeom prst="upDownArrow">
            <a:avLst/>
          </a:prstGeom>
          <a:solidFill>
            <a:srgbClr val="FF0000">
              <a:alpha val="45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6" name="Up-Down Arrow 5"/>
          <p:cNvSpPr/>
          <p:nvPr/>
        </p:nvSpPr>
        <p:spPr bwMode="auto">
          <a:xfrm>
            <a:off x="6870879" y="4267200"/>
            <a:ext cx="211425" cy="548640"/>
          </a:xfrm>
          <a:prstGeom prst="upDownArrow">
            <a:avLst/>
          </a:prstGeom>
          <a:solidFill>
            <a:srgbClr val="FF0000">
              <a:alpha val="45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5" name="Up-Down Arrow 4"/>
          <p:cNvSpPr/>
          <p:nvPr/>
        </p:nvSpPr>
        <p:spPr bwMode="auto">
          <a:xfrm>
            <a:off x="4749084" y="5042079"/>
            <a:ext cx="211425" cy="402336"/>
          </a:xfrm>
          <a:prstGeom prst="upDownArrow">
            <a:avLst/>
          </a:prstGeom>
          <a:solidFill>
            <a:srgbClr val="FF0000">
              <a:alpha val="45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 name="Up-Down Arrow 6"/>
          <p:cNvSpPr/>
          <p:nvPr/>
        </p:nvSpPr>
        <p:spPr bwMode="auto">
          <a:xfrm>
            <a:off x="7935531" y="3873321"/>
            <a:ext cx="211425" cy="365760"/>
          </a:xfrm>
          <a:prstGeom prst="upDownArrow">
            <a:avLst/>
          </a:prstGeom>
          <a:solidFill>
            <a:srgbClr val="FF0000">
              <a:alpha val="45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8" name="Up-Down Arrow 7"/>
          <p:cNvSpPr/>
          <p:nvPr/>
        </p:nvSpPr>
        <p:spPr bwMode="auto">
          <a:xfrm>
            <a:off x="3674775" y="5346879"/>
            <a:ext cx="211425" cy="365760"/>
          </a:xfrm>
          <a:prstGeom prst="upDownArrow">
            <a:avLst/>
          </a:prstGeom>
          <a:solidFill>
            <a:srgbClr val="FF0000">
              <a:alpha val="45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 name="Up-Down Arrow 8"/>
          <p:cNvSpPr/>
          <p:nvPr/>
        </p:nvSpPr>
        <p:spPr bwMode="auto">
          <a:xfrm>
            <a:off x="1828800" y="2362200"/>
            <a:ext cx="211425" cy="731520"/>
          </a:xfrm>
          <a:prstGeom prst="upDownArrow">
            <a:avLst/>
          </a:prstGeom>
          <a:solidFill>
            <a:srgbClr val="FF0000">
              <a:alpha val="45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TextBox 9"/>
          <p:cNvSpPr txBox="1"/>
          <p:nvPr/>
        </p:nvSpPr>
        <p:spPr>
          <a:xfrm>
            <a:off x="1943637" y="2324637"/>
            <a:ext cx="4419800" cy="830997"/>
          </a:xfrm>
          <a:prstGeom prst="rect">
            <a:avLst/>
          </a:prstGeom>
          <a:noFill/>
        </p:spPr>
        <p:txBody>
          <a:bodyPr wrap="none" rtlCol="0">
            <a:spAutoFit/>
          </a:bodyPr>
          <a:lstStyle/>
          <a:p>
            <a:r>
              <a:rPr lang="en-US" sz="1600" dirty="0" smtClean="0">
                <a:solidFill>
                  <a:schemeClr val="bg1"/>
                </a:solidFill>
                <a:effectLst>
                  <a:outerShdw blurRad="38100" dist="38100" dir="2700000" algn="tl">
                    <a:srgbClr val="000000">
                      <a:alpha val="43137"/>
                    </a:srgbClr>
                  </a:outerShdw>
                </a:effectLst>
              </a:rPr>
              <a:t>Represents range of peaks from other models.</a:t>
            </a:r>
          </a:p>
          <a:p>
            <a:r>
              <a:rPr lang="en-US" sz="1600" dirty="0" smtClean="0">
                <a:solidFill>
                  <a:schemeClr val="bg1"/>
                </a:solidFill>
                <a:effectLst>
                  <a:outerShdw blurRad="38100" dist="38100" dir="2700000" algn="tl">
                    <a:srgbClr val="000000">
                      <a:alpha val="43137"/>
                    </a:srgbClr>
                  </a:outerShdw>
                </a:effectLst>
              </a:rPr>
              <a:t>Other models assume average antecedent</a:t>
            </a:r>
          </a:p>
          <a:p>
            <a:r>
              <a:rPr lang="en-US" sz="1600" dirty="0" smtClean="0">
                <a:solidFill>
                  <a:schemeClr val="bg1"/>
                </a:solidFill>
                <a:effectLst>
                  <a:outerShdw blurRad="38100" dist="38100" dir="2700000" algn="tl">
                    <a:srgbClr val="000000">
                      <a:alpha val="43137"/>
                    </a:srgbClr>
                  </a:outerShdw>
                </a:effectLst>
              </a:rPr>
              <a:t>watershed condition at start of rainfall.</a:t>
            </a:r>
            <a:endParaRPr lang="en-US" sz="1600"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rot="19573852">
            <a:off x="3993134" y="3304770"/>
            <a:ext cx="4026230" cy="338554"/>
          </a:xfrm>
          <a:prstGeom prst="rect">
            <a:avLst/>
          </a:prstGeom>
          <a:noFill/>
        </p:spPr>
        <p:txBody>
          <a:bodyPr wrap="none" rtlCol="0">
            <a:spAutoFit/>
          </a:bodyPr>
          <a:lstStyle/>
          <a:p>
            <a:r>
              <a:rPr lang="en-US" sz="1600" i="1" dirty="0" smtClean="0">
                <a:solidFill>
                  <a:srgbClr val="FF0000"/>
                </a:solidFill>
                <a:effectLst>
                  <a:outerShdw blurRad="38100" dist="38100" dir="2700000" algn="tl">
                    <a:srgbClr val="000000">
                      <a:alpha val="43137"/>
                    </a:srgbClr>
                  </a:outerShdw>
                </a:effectLst>
                <a:latin typeface="+mj-lt"/>
              </a:rPr>
              <a:t>FMC-BA 100% saturated at start of rainfall</a:t>
            </a:r>
            <a:endParaRPr lang="en-US" sz="1600" i="1" dirty="0">
              <a:solidFill>
                <a:srgbClr val="FF0000"/>
              </a:solidFill>
              <a:effectLst>
                <a:outerShdw blurRad="38100" dist="38100" dir="2700000" algn="tl">
                  <a:srgbClr val="000000">
                    <a:alpha val="43137"/>
                  </a:srgbClr>
                </a:outerShdw>
              </a:effectLst>
              <a:latin typeface="+mj-lt"/>
            </a:endParaRPr>
          </a:p>
        </p:txBody>
      </p:sp>
      <p:sp>
        <p:nvSpPr>
          <p:cNvPr id="12" name="Right Arrow 11"/>
          <p:cNvSpPr/>
          <p:nvPr/>
        </p:nvSpPr>
        <p:spPr bwMode="auto">
          <a:xfrm>
            <a:off x="1699332" y="4771450"/>
            <a:ext cx="1568390" cy="365760"/>
          </a:xfrm>
          <a:prstGeom prst="rightArrow">
            <a:avLst/>
          </a:prstGeom>
          <a:solidFill>
            <a:srgbClr val="FF00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FFW for </a:t>
            </a:r>
            <a:r>
              <a:rPr kumimoji="0" lang="en-US" sz="1200" b="0" i="0" u="none" strike="noStrike" cap="none" normalizeH="0" baseline="0" dirty="0" err="1" smtClean="0">
                <a:ln>
                  <a:noFill/>
                </a:ln>
                <a:solidFill>
                  <a:schemeClr val="tx1"/>
                </a:solidFill>
                <a:effectLst>
                  <a:outerShdw blurRad="38100" dist="38100" dir="2700000" algn="tl">
                    <a:srgbClr val="000000">
                      <a:alpha val="43137"/>
                    </a:srgbClr>
                  </a:outerShdw>
                </a:effectLst>
                <a:latin typeface="Tahoma" pitchFamily="34" charset="0"/>
              </a:rPr>
              <a:t>Fourmile</a:t>
            </a:r>
            <a:r>
              <a:rPr kumimoji="0" lang="en-US"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 Cr</a:t>
            </a:r>
          </a:p>
        </p:txBody>
      </p:sp>
      <p:sp>
        <p:nvSpPr>
          <p:cNvPr id="13" name="Right Arrow 12"/>
          <p:cNvSpPr/>
          <p:nvPr/>
        </p:nvSpPr>
        <p:spPr bwMode="auto">
          <a:xfrm>
            <a:off x="1699332" y="5214596"/>
            <a:ext cx="1043868" cy="365760"/>
          </a:xfrm>
          <a:prstGeom prst="rightArrow">
            <a:avLst/>
          </a:prstGeom>
          <a:solidFill>
            <a:srgbClr val="FF99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FFA for FMC</a:t>
            </a:r>
          </a:p>
        </p:txBody>
      </p:sp>
      <p:sp>
        <p:nvSpPr>
          <p:cNvPr id="21" name="Line Callout 3 20"/>
          <p:cNvSpPr/>
          <p:nvPr/>
        </p:nvSpPr>
        <p:spPr bwMode="auto">
          <a:xfrm>
            <a:off x="2133600" y="4191000"/>
            <a:ext cx="1600200" cy="457200"/>
          </a:xfrm>
          <a:prstGeom prst="borderCallout3">
            <a:avLst>
              <a:gd name="adj1" fmla="val 45038"/>
              <a:gd name="adj2" fmla="val 99057"/>
              <a:gd name="adj3" fmla="val 43993"/>
              <a:gd name="adj4" fmla="val 114509"/>
              <a:gd name="adj5" fmla="val 100972"/>
              <a:gd name="adj6" fmla="val 114374"/>
              <a:gd name="adj7" fmla="val 354898"/>
              <a:gd name="adj8" fmla="val 38154"/>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FF0000"/>
                </a:solidFill>
                <a:effectLst>
                  <a:outerShdw blurRad="38100" dist="38100" dir="2700000" algn="tl">
                    <a:srgbClr val="000000">
                      <a:alpha val="43137"/>
                    </a:srgbClr>
                  </a:outerShdw>
                </a:effectLst>
                <a:latin typeface="Tahoma" pitchFamily="34" charset="0"/>
              </a:rPr>
              <a:t>Debris flow threat</a:t>
            </a:r>
          </a:p>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solidFill>
                  <a:srgbClr val="FF0000"/>
                </a:solidFill>
                <a:effectLst>
                  <a:outerShdw blurRad="38100" dist="38100" dir="2700000" algn="tl">
                    <a:srgbClr val="000000">
                      <a:alpha val="43137"/>
                    </a:srgbClr>
                  </a:outerShdw>
                </a:effectLst>
                <a:latin typeface="Tahoma" pitchFamily="34" charset="0"/>
              </a:rPr>
              <a:t>per USGS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p:cNvPicPr>
            <a:picLocks noChangeAspect="1" noChangeArrowheads="1"/>
          </p:cNvPicPr>
          <p:nvPr/>
        </p:nvPicPr>
        <p:blipFill>
          <a:blip r:embed="rId3"/>
          <a:srcRect/>
          <a:stretch>
            <a:fillRect/>
          </a:stretch>
        </p:blipFill>
        <p:spPr bwMode="auto">
          <a:xfrm>
            <a:off x="152399" y="1676399"/>
            <a:ext cx="5432871" cy="4267201"/>
          </a:xfrm>
          <a:prstGeom prst="rect">
            <a:avLst/>
          </a:prstGeom>
          <a:noFill/>
          <a:ln w="9525">
            <a:noFill/>
            <a:miter lim="800000"/>
            <a:headEnd/>
            <a:tailEnd/>
          </a:ln>
        </p:spPr>
      </p:pic>
      <p:sp>
        <p:nvSpPr>
          <p:cNvPr id="2" name="Title 1"/>
          <p:cNvSpPr>
            <a:spLocks noGrp="1"/>
          </p:cNvSpPr>
          <p:nvPr>
            <p:ph type="title"/>
          </p:nvPr>
        </p:nvSpPr>
        <p:spPr>
          <a:xfrm>
            <a:off x="1828800" y="228600"/>
            <a:ext cx="7315200" cy="1219200"/>
          </a:xfrm>
        </p:spPr>
        <p:txBody>
          <a:bodyPr/>
          <a:lstStyle/>
          <a:p>
            <a:pPr eaLnBrk="1" hangingPunct="1">
              <a:defRPr/>
            </a:pPr>
            <a:r>
              <a:rPr lang="en-US" sz="3600" dirty="0" err="1" smtClean="0"/>
              <a:t>Fourmile</a:t>
            </a:r>
            <a:r>
              <a:rPr lang="en-US" sz="3600" dirty="0" smtClean="0"/>
              <a:t> Creek </a:t>
            </a:r>
            <a:br>
              <a:rPr lang="en-US" sz="3600" dirty="0" smtClean="0"/>
            </a:br>
            <a:r>
              <a:rPr lang="en-US" sz="3600" dirty="0" smtClean="0"/>
              <a:t>Peak Runoff Estimates</a:t>
            </a:r>
            <a:endParaRPr lang="en-US" sz="3200" dirty="0"/>
          </a:p>
        </p:txBody>
      </p:sp>
      <p:pic>
        <p:nvPicPr>
          <p:cNvPr id="11" name="Content Placeholder 10" descr="FMC Fire.jpg"/>
          <p:cNvPicPr>
            <a:picLocks noGrp="1" noChangeAspect="1"/>
          </p:cNvPicPr>
          <p:nvPr>
            <p:ph idx="1"/>
          </p:nvPr>
        </p:nvPicPr>
        <p:blipFill>
          <a:blip r:embed="rId4" cstate="screen"/>
          <a:srcRect/>
          <a:stretch>
            <a:fillRect/>
          </a:stretch>
        </p:blipFill>
        <p:spPr>
          <a:xfrm>
            <a:off x="0" y="4953000"/>
            <a:ext cx="2438400" cy="1828800"/>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101" name="Picture 9"/>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2743200" y="1447800"/>
            <a:ext cx="1114425" cy="1114425"/>
          </a:xfrm>
          <a:prstGeom prst="rect">
            <a:avLst/>
          </a:prstGeom>
          <a:noFill/>
          <a:ln w="9525">
            <a:noFill/>
            <a:miter lim="800000"/>
            <a:headEnd/>
            <a:tailEnd/>
          </a:ln>
        </p:spPr>
      </p:pic>
      <p:graphicFrame>
        <p:nvGraphicFramePr>
          <p:cNvPr id="6" name="Table 5"/>
          <p:cNvGraphicFramePr>
            <a:graphicFrameLocks noGrp="1"/>
          </p:cNvGraphicFramePr>
          <p:nvPr/>
        </p:nvGraphicFramePr>
        <p:xfrm>
          <a:off x="5592535" y="1681576"/>
          <a:ext cx="3551465" cy="3276600"/>
        </p:xfrm>
        <a:graphic>
          <a:graphicData uri="http://schemas.openxmlformats.org/drawingml/2006/table">
            <a:tbl>
              <a:tblPr firstRow="1" bandRow="1">
                <a:tableStyleId>{5C22544A-7EE6-4342-B048-85BDC9FD1C3A}</a:tableStyleId>
              </a:tblPr>
              <a:tblGrid>
                <a:gridCol w="710293"/>
                <a:gridCol w="783771"/>
                <a:gridCol w="636815"/>
                <a:gridCol w="710293"/>
                <a:gridCol w="710293"/>
              </a:tblGrid>
              <a:tr h="533400">
                <a:tc>
                  <a:txBody>
                    <a:bodyPr/>
                    <a:lstStyle/>
                    <a:p>
                      <a:r>
                        <a:rPr lang="en-US" sz="1400" dirty="0" smtClean="0">
                          <a:effectLst>
                            <a:outerShdw blurRad="38100" dist="38100" dir="2700000" algn="tl">
                              <a:srgbClr val="000000">
                                <a:alpha val="43137"/>
                              </a:srgbClr>
                            </a:outerShdw>
                          </a:effectLst>
                        </a:rPr>
                        <a:t>1-HR PCP</a:t>
                      </a:r>
                      <a:endParaRPr lang="en-US" sz="1400" dirty="0">
                        <a:effectLst>
                          <a:outerShdw blurRad="38100" dist="38100" dir="2700000" algn="tl">
                            <a:srgbClr val="000000">
                              <a:alpha val="43137"/>
                            </a:srgbClr>
                          </a:outerShdw>
                        </a:effectLst>
                      </a:endParaRPr>
                    </a:p>
                  </a:txBody>
                  <a:tcPr/>
                </a:tc>
                <a:tc>
                  <a:txBody>
                    <a:bodyPr/>
                    <a:lstStyle/>
                    <a:p>
                      <a:pPr algn="r"/>
                      <a:r>
                        <a:rPr lang="en-US" sz="1400" baseline="0" dirty="0" smtClean="0">
                          <a:effectLst>
                            <a:outerShdw blurRad="38100" dist="38100" dir="2700000" algn="tl">
                              <a:srgbClr val="000000">
                                <a:alpha val="43137"/>
                              </a:srgbClr>
                            </a:outerShdw>
                          </a:effectLst>
                        </a:rPr>
                        <a:t>Vieux</a:t>
                      </a:r>
                    </a:p>
                  </a:txBody>
                  <a:tcPr/>
                </a:tc>
                <a:tc>
                  <a:txBody>
                    <a:bodyPr/>
                    <a:lstStyle/>
                    <a:p>
                      <a:pPr algn="r"/>
                      <a:r>
                        <a:rPr lang="en-US" sz="1400" baseline="0" dirty="0" smtClean="0">
                          <a:effectLst>
                            <a:outerShdw blurRad="38100" dist="38100" dir="2700000" algn="tl">
                              <a:srgbClr val="000000">
                                <a:alpha val="43137"/>
                              </a:srgbClr>
                            </a:outerShdw>
                          </a:effectLst>
                        </a:rPr>
                        <a:t>LRE</a:t>
                      </a:r>
                    </a:p>
                  </a:txBody>
                  <a:tcPr/>
                </a:tc>
                <a:tc>
                  <a:txBody>
                    <a:bodyPr/>
                    <a:lstStyle/>
                    <a:p>
                      <a:pPr algn="r"/>
                      <a:r>
                        <a:rPr lang="en-US" sz="1400" baseline="0" dirty="0" smtClean="0">
                          <a:effectLst>
                            <a:outerShdw blurRad="38100" dist="38100" dir="2700000" algn="tl">
                              <a:srgbClr val="000000">
                                <a:alpha val="43137"/>
                              </a:srgbClr>
                            </a:outerShdw>
                          </a:effectLst>
                        </a:rPr>
                        <a:t>WWE</a:t>
                      </a:r>
                    </a:p>
                  </a:txBody>
                  <a:tcPr/>
                </a:tc>
                <a:tc>
                  <a:txBody>
                    <a:bodyPr/>
                    <a:lstStyle/>
                    <a:p>
                      <a:pPr algn="r"/>
                      <a:r>
                        <a:rPr lang="en-US" sz="1400" baseline="0" dirty="0" smtClean="0">
                          <a:effectLst>
                            <a:outerShdw blurRad="38100" dist="38100" dir="2700000" algn="tl">
                              <a:srgbClr val="000000">
                                <a:alpha val="43137"/>
                              </a:srgbClr>
                            </a:outerShdw>
                          </a:effectLst>
                        </a:rPr>
                        <a:t>UCD</a:t>
                      </a:r>
                    </a:p>
                  </a:txBody>
                  <a:tcPr/>
                </a:tc>
              </a:tr>
              <a:tr h="290557">
                <a:tc>
                  <a:txBody>
                    <a:bodyPr/>
                    <a:lstStyle/>
                    <a:p>
                      <a:r>
                        <a:rPr lang="en-US" sz="1400" dirty="0" smtClean="0">
                          <a:effectLst>
                            <a:outerShdw blurRad="38100" dist="38100" dir="2700000" algn="tl">
                              <a:srgbClr val="000000">
                                <a:alpha val="43137"/>
                              </a:srgbClr>
                            </a:outerShdw>
                          </a:effectLst>
                        </a:rPr>
                        <a:t>0.5”</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solidFill>
                            <a:srgbClr val="FFFF00"/>
                          </a:solidFill>
                          <a:effectLst>
                            <a:outerShdw blurRad="38100" dist="38100" dir="2700000" algn="tl">
                              <a:srgbClr val="000000">
                                <a:alpha val="43137"/>
                              </a:srgbClr>
                            </a:outerShdw>
                          </a:effectLst>
                        </a:rPr>
                        <a:t>880</a:t>
                      </a:r>
                      <a:endParaRPr lang="en-US" sz="1400" dirty="0">
                        <a:solidFill>
                          <a:srgbClr val="FFFF00"/>
                        </a:solidFill>
                        <a:effectLst>
                          <a:outerShdw blurRad="38100" dist="38100" dir="2700000" algn="tl">
                            <a:srgbClr val="000000">
                              <a:alpha val="43137"/>
                            </a:srgbClr>
                          </a:outerShdw>
                        </a:effectLst>
                      </a:endParaRPr>
                    </a:p>
                  </a:txBody>
                  <a:tcPr>
                    <a:solidFill>
                      <a:schemeClr val="accent1">
                        <a:tint val="40000"/>
                        <a:alpha val="20000"/>
                      </a:schemeClr>
                    </a:solidFill>
                  </a:tcPr>
                </a:tc>
                <a:tc>
                  <a:txBody>
                    <a:bodyPr/>
                    <a:lstStyle/>
                    <a:p>
                      <a:pPr algn="r"/>
                      <a:r>
                        <a:rPr lang="en-US" sz="1400" dirty="0" smtClean="0">
                          <a:effectLst>
                            <a:outerShdw blurRad="38100" dist="38100" dir="2700000" algn="tl">
                              <a:srgbClr val="000000">
                                <a:alpha val="43137"/>
                              </a:srgbClr>
                            </a:outerShdw>
                          </a:effectLst>
                        </a:rPr>
                        <a:t>150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200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550</a:t>
                      </a:r>
                      <a:endParaRPr lang="en-US" sz="1400" dirty="0">
                        <a:effectLst>
                          <a:outerShdw blurRad="38100" dist="38100" dir="2700000" algn="tl">
                            <a:srgbClr val="000000">
                              <a:alpha val="43137"/>
                            </a:srgbClr>
                          </a:outerShdw>
                        </a:effectLst>
                      </a:endParaRPr>
                    </a:p>
                  </a:txBody>
                  <a:tcPr/>
                </a:tc>
              </a:tr>
              <a:tr h="290557">
                <a:tc>
                  <a:txBody>
                    <a:bodyPr/>
                    <a:lstStyle/>
                    <a:p>
                      <a:r>
                        <a:rPr lang="en-US" sz="1400" dirty="0" smtClean="0">
                          <a:effectLst>
                            <a:outerShdw blurRad="38100" dist="38100" dir="2700000" algn="tl">
                              <a:srgbClr val="000000">
                                <a:alpha val="43137"/>
                              </a:srgbClr>
                            </a:outerShdw>
                          </a:effectLst>
                        </a:rPr>
                        <a:t>0.75”</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solidFill>
                            <a:srgbClr val="FFFF00"/>
                          </a:solidFill>
                          <a:effectLst>
                            <a:outerShdw blurRad="38100" dist="38100" dir="2700000" algn="tl">
                              <a:srgbClr val="000000">
                                <a:alpha val="43137"/>
                              </a:srgbClr>
                            </a:outerShdw>
                          </a:effectLst>
                        </a:rPr>
                        <a:t>1,600</a:t>
                      </a:r>
                      <a:endParaRPr lang="en-US" sz="1400" dirty="0">
                        <a:solidFill>
                          <a:srgbClr val="FFFF00"/>
                        </a:solidFill>
                        <a:effectLst>
                          <a:outerShdw blurRad="38100" dist="38100" dir="2700000" algn="tl">
                            <a:srgbClr val="000000">
                              <a:alpha val="43137"/>
                            </a:srgbClr>
                          </a:outerShdw>
                        </a:effectLst>
                      </a:endParaRPr>
                    </a:p>
                  </a:txBody>
                  <a:tcPr>
                    <a:solidFill>
                      <a:schemeClr val="accent1">
                        <a:tint val="40000"/>
                        <a:alpha val="20000"/>
                      </a:schemeClr>
                    </a:solidFill>
                  </a:tcPr>
                </a:tc>
                <a:tc>
                  <a:txBody>
                    <a:bodyPr/>
                    <a:lstStyle/>
                    <a:p>
                      <a:pPr algn="r"/>
                      <a:r>
                        <a:rPr lang="en-US" sz="1400" dirty="0" smtClean="0">
                          <a:effectLst>
                            <a:outerShdw blurRad="38100" dist="38100" dir="2700000" algn="tl">
                              <a:srgbClr val="000000">
                                <a:alpha val="43137"/>
                              </a:srgbClr>
                            </a:outerShdw>
                          </a:effectLst>
                        </a:rPr>
                        <a:t>460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470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900</a:t>
                      </a:r>
                      <a:endParaRPr lang="en-US" sz="1400" dirty="0">
                        <a:effectLst>
                          <a:outerShdw blurRad="38100" dist="38100" dir="2700000" algn="tl">
                            <a:srgbClr val="000000">
                              <a:alpha val="43137"/>
                            </a:srgbClr>
                          </a:outerShdw>
                        </a:effectLst>
                      </a:endParaRPr>
                    </a:p>
                  </a:txBody>
                  <a:tcPr/>
                </a:tc>
              </a:tr>
              <a:tr h="290557">
                <a:tc>
                  <a:txBody>
                    <a:bodyPr/>
                    <a:lstStyle/>
                    <a:p>
                      <a:r>
                        <a:rPr lang="en-US" sz="1400" dirty="0" smtClean="0">
                          <a:effectLst>
                            <a:outerShdw blurRad="38100" dist="38100" dir="2700000" algn="tl">
                              <a:srgbClr val="000000">
                                <a:alpha val="43137"/>
                              </a:srgbClr>
                            </a:outerShdw>
                          </a:effectLst>
                        </a:rPr>
                        <a:t>1.0”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solidFill>
                            <a:srgbClr val="FFFF00"/>
                          </a:solidFill>
                          <a:effectLst>
                            <a:outerShdw blurRad="38100" dist="38100" dir="2700000" algn="tl">
                              <a:srgbClr val="000000">
                                <a:alpha val="43137"/>
                              </a:srgbClr>
                            </a:outerShdw>
                          </a:effectLst>
                        </a:rPr>
                        <a:t>2,400</a:t>
                      </a:r>
                      <a:endParaRPr lang="en-US" sz="1400" dirty="0">
                        <a:solidFill>
                          <a:srgbClr val="FFFF00"/>
                        </a:solidFill>
                        <a:effectLst>
                          <a:outerShdw blurRad="38100" dist="38100" dir="2700000" algn="tl">
                            <a:srgbClr val="000000">
                              <a:alpha val="43137"/>
                            </a:srgbClr>
                          </a:outerShdw>
                        </a:effectLst>
                      </a:endParaRPr>
                    </a:p>
                  </a:txBody>
                  <a:tcPr>
                    <a:solidFill>
                      <a:schemeClr val="accent1">
                        <a:tint val="40000"/>
                        <a:alpha val="20000"/>
                      </a:schemeClr>
                    </a:solidFill>
                  </a:tcPr>
                </a:tc>
                <a:tc>
                  <a:txBody>
                    <a:bodyPr/>
                    <a:lstStyle/>
                    <a:p>
                      <a:pPr algn="r"/>
                      <a:r>
                        <a:rPr lang="en-US" sz="1400" dirty="0" smtClean="0">
                          <a:effectLst>
                            <a:outerShdw blurRad="38100" dist="38100" dir="2700000" algn="tl">
                              <a:srgbClr val="000000">
                                <a:alpha val="43137"/>
                              </a:srgbClr>
                            </a:outerShdw>
                          </a:effectLst>
                        </a:rPr>
                        <a:t>890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820</a:t>
                      </a:r>
                    </a:p>
                  </a:txBody>
                  <a:tcPr/>
                </a:tc>
                <a:tc>
                  <a:txBody>
                    <a:bodyPr/>
                    <a:lstStyle/>
                    <a:p>
                      <a:pPr algn="r"/>
                      <a:r>
                        <a:rPr lang="en-US" sz="1400" dirty="0" smtClean="0">
                          <a:effectLst>
                            <a:outerShdw blurRad="38100" dist="38100" dir="2700000" algn="tl">
                              <a:srgbClr val="000000">
                                <a:alpha val="43137"/>
                              </a:srgbClr>
                            </a:outerShdw>
                          </a:effectLst>
                        </a:rPr>
                        <a:t>1,400</a:t>
                      </a:r>
                    </a:p>
                  </a:txBody>
                  <a:tcPr/>
                </a:tc>
              </a:tr>
              <a:tr h="290557">
                <a:tc>
                  <a:txBody>
                    <a:bodyPr/>
                    <a:lstStyle/>
                    <a:p>
                      <a:r>
                        <a:rPr lang="en-US" sz="1400" dirty="0" smtClean="0">
                          <a:effectLst>
                            <a:outerShdw blurRad="38100" dist="38100" dir="2700000" algn="tl">
                              <a:srgbClr val="000000">
                                <a:alpha val="43137"/>
                              </a:srgbClr>
                            </a:outerShdw>
                          </a:effectLst>
                        </a:rPr>
                        <a:t>1.25”</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solidFill>
                            <a:srgbClr val="FFFF00"/>
                          </a:solidFill>
                          <a:effectLst>
                            <a:outerShdw blurRad="38100" dist="38100" dir="2700000" algn="tl">
                              <a:srgbClr val="000000">
                                <a:alpha val="43137"/>
                              </a:srgbClr>
                            </a:outerShdw>
                          </a:effectLst>
                        </a:rPr>
                        <a:t>3,300</a:t>
                      </a:r>
                      <a:endParaRPr lang="en-US" sz="1400" dirty="0">
                        <a:solidFill>
                          <a:srgbClr val="FFFF00"/>
                        </a:solidFill>
                        <a:effectLst>
                          <a:outerShdw blurRad="38100" dist="38100" dir="2700000" algn="tl">
                            <a:srgbClr val="000000">
                              <a:alpha val="43137"/>
                            </a:srgbClr>
                          </a:outerShdw>
                        </a:effectLst>
                      </a:endParaRPr>
                    </a:p>
                  </a:txBody>
                  <a:tcPr>
                    <a:solidFill>
                      <a:schemeClr val="accent1">
                        <a:tint val="40000"/>
                        <a:alpha val="20000"/>
                      </a:schemeClr>
                    </a:solidFill>
                  </a:tcPr>
                </a:tc>
                <a:tc>
                  <a:txBody>
                    <a:bodyPr/>
                    <a:lstStyle/>
                    <a:p>
                      <a:pPr algn="r"/>
                      <a:r>
                        <a:rPr lang="en-US" sz="1400" dirty="0" smtClean="0">
                          <a:effectLst>
                            <a:outerShdw blurRad="38100" dist="38100" dir="2700000" algn="tl">
                              <a:srgbClr val="000000">
                                <a:alpha val="43137"/>
                              </a:srgbClr>
                            </a:outerShdw>
                          </a:effectLst>
                        </a:rPr>
                        <a:t>1,400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1,200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1,800</a:t>
                      </a:r>
                      <a:endParaRPr lang="en-US" sz="1400" dirty="0">
                        <a:effectLst>
                          <a:outerShdw blurRad="38100" dist="38100" dir="2700000" algn="tl">
                            <a:srgbClr val="000000">
                              <a:alpha val="43137"/>
                            </a:srgbClr>
                          </a:outerShdw>
                        </a:effectLst>
                      </a:endParaRPr>
                    </a:p>
                  </a:txBody>
                  <a:tcPr/>
                </a:tc>
              </a:tr>
              <a:tr h="290557">
                <a:tc>
                  <a:txBody>
                    <a:bodyPr/>
                    <a:lstStyle/>
                    <a:p>
                      <a:r>
                        <a:rPr lang="en-US" sz="1400" dirty="0" smtClean="0">
                          <a:effectLst>
                            <a:outerShdw blurRad="38100" dist="38100" dir="2700000" algn="tl">
                              <a:srgbClr val="000000">
                                <a:alpha val="43137"/>
                              </a:srgbClr>
                            </a:outerShdw>
                          </a:effectLst>
                        </a:rPr>
                        <a:t>1.5”</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solidFill>
                            <a:srgbClr val="FFFF00"/>
                          </a:solidFill>
                          <a:effectLst>
                            <a:outerShdw blurRad="38100" dist="38100" dir="2700000" algn="tl">
                              <a:srgbClr val="000000">
                                <a:alpha val="43137"/>
                              </a:srgbClr>
                            </a:outerShdw>
                          </a:effectLst>
                        </a:rPr>
                        <a:t>4,300</a:t>
                      </a:r>
                    </a:p>
                  </a:txBody>
                  <a:tcPr>
                    <a:solidFill>
                      <a:schemeClr val="accent1">
                        <a:tint val="40000"/>
                        <a:alpha val="20000"/>
                      </a:schemeClr>
                    </a:solidFill>
                  </a:tcPr>
                </a:tc>
                <a:tc>
                  <a:txBody>
                    <a:bodyPr/>
                    <a:lstStyle/>
                    <a:p>
                      <a:pPr algn="r"/>
                      <a:r>
                        <a:rPr lang="en-US" sz="1400" dirty="0" smtClean="0">
                          <a:effectLst>
                            <a:outerShdw blurRad="38100" dist="38100" dir="2700000" algn="tl">
                              <a:srgbClr val="000000">
                                <a:alpha val="43137"/>
                              </a:srgbClr>
                            </a:outerShdw>
                          </a:effectLst>
                        </a:rPr>
                        <a:t>2,000</a:t>
                      </a:r>
                    </a:p>
                  </a:txBody>
                  <a:tcPr/>
                </a:tc>
                <a:tc>
                  <a:txBody>
                    <a:bodyPr/>
                    <a:lstStyle/>
                    <a:p>
                      <a:pPr algn="r"/>
                      <a:r>
                        <a:rPr lang="en-US" sz="1400" dirty="0" smtClean="0">
                          <a:effectLst>
                            <a:outerShdw blurRad="38100" dist="38100" dir="2700000" algn="tl">
                              <a:srgbClr val="000000">
                                <a:alpha val="43137"/>
                              </a:srgbClr>
                            </a:outerShdw>
                          </a:effectLst>
                        </a:rPr>
                        <a:t>1,800</a:t>
                      </a:r>
                    </a:p>
                  </a:txBody>
                  <a:tcPr/>
                </a:tc>
                <a:tc>
                  <a:txBody>
                    <a:bodyPr/>
                    <a:lstStyle/>
                    <a:p>
                      <a:pPr algn="r"/>
                      <a:r>
                        <a:rPr lang="en-US" sz="1400" dirty="0" smtClean="0">
                          <a:effectLst>
                            <a:outerShdw blurRad="38100" dist="38100" dir="2700000" algn="tl">
                              <a:srgbClr val="000000">
                                <a:alpha val="43137"/>
                              </a:srgbClr>
                            </a:outerShdw>
                          </a:effectLst>
                        </a:rPr>
                        <a:t>2,200</a:t>
                      </a:r>
                    </a:p>
                  </a:txBody>
                  <a:tcPr/>
                </a:tc>
              </a:tr>
              <a:tr h="290557">
                <a:tc>
                  <a:txBody>
                    <a:bodyPr/>
                    <a:lstStyle/>
                    <a:p>
                      <a:r>
                        <a:rPr lang="en-US" sz="1400" dirty="0" smtClean="0">
                          <a:effectLst>
                            <a:outerShdw blurRad="38100" dist="38100" dir="2700000" algn="tl">
                              <a:srgbClr val="000000">
                                <a:alpha val="43137"/>
                              </a:srgbClr>
                            </a:outerShdw>
                          </a:effectLst>
                        </a:rPr>
                        <a:t>1.75”</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solidFill>
                            <a:srgbClr val="FFFF00"/>
                          </a:solidFill>
                          <a:effectLst>
                            <a:outerShdw blurRad="38100" dist="38100" dir="2700000" algn="tl">
                              <a:srgbClr val="000000">
                                <a:alpha val="43137"/>
                              </a:srgbClr>
                            </a:outerShdw>
                          </a:effectLst>
                        </a:rPr>
                        <a:t>5,300</a:t>
                      </a:r>
                      <a:endParaRPr lang="en-US" sz="1400" dirty="0">
                        <a:solidFill>
                          <a:srgbClr val="FFFF00"/>
                        </a:solidFill>
                        <a:effectLst>
                          <a:outerShdw blurRad="38100" dist="38100" dir="2700000" algn="tl">
                            <a:srgbClr val="000000">
                              <a:alpha val="43137"/>
                            </a:srgbClr>
                          </a:outerShdw>
                        </a:effectLst>
                      </a:endParaRPr>
                    </a:p>
                  </a:txBody>
                  <a:tcPr>
                    <a:solidFill>
                      <a:schemeClr val="accent1">
                        <a:tint val="40000"/>
                        <a:alpha val="20000"/>
                      </a:schemeClr>
                    </a:solidFill>
                  </a:tcPr>
                </a:tc>
                <a:tc>
                  <a:txBody>
                    <a:bodyPr/>
                    <a:lstStyle/>
                    <a:p>
                      <a:pPr algn="r"/>
                      <a:r>
                        <a:rPr lang="en-US" sz="1400" dirty="0" smtClean="0">
                          <a:effectLst>
                            <a:outerShdw blurRad="38100" dist="38100" dir="2700000" algn="tl">
                              <a:srgbClr val="000000">
                                <a:alpha val="43137"/>
                              </a:srgbClr>
                            </a:outerShdw>
                          </a:effectLst>
                        </a:rPr>
                        <a:t>2,600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2,800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2,700</a:t>
                      </a:r>
                      <a:endParaRPr lang="en-US" sz="1400" dirty="0">
                        <a:effectLst>
                          <a:outerShdw blurRad="38100" dist="38100" dir="2700000" algn="tl">
                            <a:srgbClr val="000000">
                              <a:alpha val="43137"/>
                            </a:srgbClr>
                          </a:outerShdw>
                        </a:effectLst>
                      </a:endParaRPr>
                    </a:p>
                  </a:txBody>
                  <a:tcPr/>
                </a:tc>
              </a:tr>
              <a:tr h="290557">
                <a:tc>
                  <a:txBody>
                    <a:bodyPr/>
                    <a:lstStyle/>
                    <a:p>
                      <a:r>
                        <a:rPr lang="en-US" sz="1400" dirty="0" smtClean="0">
                          <a:effectLst>
                            <a:outerShdw blurRad="38100" dist="38100" dir="2700000" algn="tl">
                              <a:srgbClr val="000000">
                                <a:alpha val="43137"/>
                              </a:srgbClr>
                            </a:outerShdw>
                          </a:effectLst>
                        </a:rPr>
                        <a:t>2.0”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solidFill>
                            <a:srgbClr val="FFFF00"/>
                          </a:solidFill>
                          <a:effectLst>
                            <a:outerShdw blurRad="38100" dist="38100" dir="2700000" algn="tl">
                              <a:srgbClr val="000000">
                                <a:alpha val="43137"/>
                              </a:srgbClr>
                            </a:outerShdw>
                          </a:effectLst>
                        </a:rPr>
                        <a:t>6,300</a:t>
                      </a:r>
                      <a:endParaRPr lang="en-US" sz="1400" dirty="0">
                        <a:solidFill>
                          <a:srgbClr val="FFFF00"/>
                        </a:solidFill>
                        <a:effectLst>
                          <a:outerShdw blurRad="38100" dist="38100" dir="2700000" algn="tl">
                            <a:srgbClr val="000000">
                              <a:alpha val="43137"/>
                            </a:srgbClr>
                          </a:outerShdw>
                        </a:effectLst>
                      </a:endParaRPr>
                    </a:p>
                  </a:txBody>
                  <a:tcPr>
                    <a:solidFill>
                      <a:schemeClr val="accent1">
                        <a:tint val="40000"/>
                        <a:alpha val="20000"/>
                      </a:schemeClr>
                    </a:solidFill>
                  </a:tcPr>
                </a:tc>
                <a:tc>
                  <a:txBody>
                    <a:bodyPr/>
                    <a:lstStyle/>
                    <a:p>
                      <a:pPr algn="r"/>
                      <a:r>
                        <a:rPr lang="en-US" sz="1400" dirty="0" smtClean="0">
                          <a:effectLst>
                            <a:outerShdw blurRad="38100" dist="38100" dir="2700000" algn="tl">
                              <a:srgbClr val="000000">
                                <a:alpha val="43137"/>
                              </a:srgbClr>
                            </a:outerShdw>
                          </a:effectLst>
                        </a:rPr>
                        <a:t>3,300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3,800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3,200</a:t>
                      </a:r>
                      <a:endParaRPr lang="en-US" sz="1400" dirty="0">
                        <a:effectLst>
                          <a:outerShdw blurRad="38100" dist="38100" dir="2700000" algn="tl">
                            <a:srgbClr val="000000">
                              <a:alpha val="43137"/>
                            </a:srgbClr>
                          </a:outerShdw>
                        </a:effectLst>
                      </a:endParaRPr>
                    </a:p>
                  </a:txBody>
                  <a:tcPr/>
                </a:tc>
              </a:tr>
              <a:tr h="290557">
                <a:tc>
                  <a:txBody>
                    <a:bodyPr/>
                    <a:lstStyle/>
                    <a:p>
                      <a:r>
                        <a:rPr lang="en-US" sz="1400" dirty="0" smtClean="0">
                          <a:effectLst>
                            <a:outerShdw blurRad="38100" dist="38100" dir="2700000" algn="tl">
                              <a:srgbClr val="000000">
                                <a:alpha val="43137"/>
                              </a:srgbClr>
                            </a:outerShdw>
                          </a:effectLst>
                        </a:rPr>
                        <a:t>2.5”</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solidFill>
                            <a:srgbClr val="FFFF00"/>
                          </a:solidFill>
                          <a:effectLst>
                            <a:outerShdw blurRad="38100" dist="38100" dir="2700000" algn="tl">
                              <a:srgbClr val="000000">
                                <a:alpha val="43137"/>
                              </a:srgbClr>
                            </a:outerShdw>
                          </a:effectLst>
                        </a:rPr>
                        <a:t>8,400</a:t>
                      </a:r>
                    </a:p>
                  </a:txBody>
                  <a:tcPr>
                    <a:solidFill>
                      <a:schemeClr val="accent1">
                        <a:tint val="40000"/>
                        <a:alpha val="20000"/>
                      </a:schemeClr>
                    </a:solidFill>
                  </a:tcPr>
                </a:tc>
                <a:tc>
                  <a:txBody>
                    <a:bodyPr/>
                    <a:lstStyle/>
                    <a:p>
                      <a:pPr algn="r"/>
                      <a:r>
                        <a:rPr lang="en-US" sz="1400" dirty="0" smtClean="0">
                          <a:effectLst>
                            <a:outerShdw blurRad="38100" dist="38100" dir="2700000" algn="tl">
                              <a:srgbClr val="000000">
                                <a:alpha val="43137"/>
                              </a:srgbClr>
                            </a:outerShdw>
                          </a:effectLst>
                        </a:rPr>
                        <a:t>4,600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5,900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4,300</a:t>
                      </a:r>
                      <a:endParaRPr lang="en-US" sz="1400" dirty="0">
                        <a:effectLst>
                          <a:outerShdw blurRad="38100" dist="38100" dir="2700000" algn="tl">
                            <a:srgbClr val="000000">
                              <a:alpha val="43137"/>
                            </a:srgbClr>
                          </a:outerShdw>
                        </a:effectLst>
                      </a:endParaRPr>
                    </a:p>
                  </a:txBody>
                  <a:tcPr/>
                </a:tc>
              </a:tr>
              <a:tr h="290557">
                <a:tc>
                  <a:txBody>
                    <a:bodyPr/>
                    <a:lstStyle/>
                    <a:p>
                      <a:r>
                        <a:rPr lang="en-US" sz="1400" dirty="0" smtClean="0">
                          <a:effectLst>
                            <a:outerShdw blurRad="38100" dist="38100" dir="2700000" algn="tl">
                              <a:srgbClr val="000000">
                                <a:alpha val="43137"/>
                              </a:srgbClr>
                            </a:outerShdw>
                          </a:effectLst>
                        </a:rPr>
                        <a:t>3.0”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solidFill>
                            <a:srgbClr val="FFFF00"/>
                          </a:solidFill>
                          <a:effectLst>
                            <a:outerShdw blurRad="38100" dist="38100" dir="2700000" algn="tl">
                              <a:srgbClr val="000000">
                                <a:alpha val="43137"/>
                              </a:srgbClr>
                            </a:outerShdw>
                          </a:effectLst>
                        </a:rPr>
                        <a:t>10,500</a:t>
                      </a:r>
                      <a:endParaRPr lang="en-US" sz="1400" dirty="0">
                        <a:solidFill>
                          <a:srgbClr val="FFFF00"/>
                        </a:solidFill>
                        <a:effectLst>
                          <a:outerShdw blurRad="38100" dist="38100" dir="2700000" algn="tl">
                            <a:srgbClr val="000000">
                              <a:alpha val="43137"/>
                            </a:srgbClr>
                          </a:outerShdw>
                        </a:effectLst>
                      </a:endParaRPr>
                    </a:p>
                  </a:txBody>
                  <a:tcPr>
                    <a:solidFill>
                      <a:schemeClr val="accent1">
                        <a:tint val="40000"/>
                        <a:alpha val="20000"/>
                      </a:schemeClr>
                    </a:solidFill>
                  </a:tcPr>
                </a:tc>
                <a:tc>
                  <a:txBody>
                    <a:bodyPr/>
                    <a:lstStyle/>
                    <a:p>
                      <a:pPr algn="r"/>
                      <a:r>
                        <a:rPr lang="en-US" sz="1400" dirty="0" smtClean="0">
                          <a:effectLst>
                            <a:outerShdw blurRad="38100" dist="38100" dir="2700000" algn="tl">
                              <a:srgbClr val="000000">
                                <a:alpha val="43137"/>
                              </a:srgbClr>
                            </a:outerShdw>
                          </a:effectLst>
                        </a:rPr>
                        <a:t>6,100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7,500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5,600</a:t>
                      </a:r>
                      <a:endParaRPr lang="en-US" sz="1400" dirty="0">
                        <a:effectLst>
                          <a:outerShdw blurRad="38100" dist="38100" dir="2700000" algn="tl">
                            <a:srgbClr val="000000">
                              <a:alpha val="43137"/>
                            </a:srgbClr>
                          </a:outerShdw>
                        </a:effectLst>
                      </a:endParaRPr>
                    </a:p>
                  </a:txBody>
                  <a:tcPr/>
                </a:tc>
              </a:tr>
            </a:tbl>
          </a:graphicData>
        </a:graphic>
      </p:graphicFrame>
      <p:sp>
        <p:nvSpPr>
          <p:cNvPr id="7" name="Flowchart: Or 6"/>
          <p:cNvSpPr/>
          <p:nvPr/>
        </p:nvSpPr>
        <p:spPr bwMode="auto">
          <a:xfrm>
            <a:off x="3810000" y="3368040"/>
            <a:ext cx="137160" cy="137160"/>
          </a:xfrm>
          <a:prstGeom prst="flowChartOr">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 name="TextBox 8"/>
          <p:cNvSpPr txBox="1"/>
          <p:nvPr/>
        </p:nvSpPr>
        <p:spPr>
          <a:xfrm>
            <a:off x="2209800" y="5943600"/>
            <a:ext cx="3328394" cy="738664"/>
          </a:xfrm>
          <a:prstGeom prst="rect">
            <a:avLst/>
          </a:prstGeom>
          <a:noFill/>
        </p:spPr>
        <p:txBody>
          <a:bodyPr wrap="square" rtlCol="0">
            <a:spAutoFit/>
          </a:bodyPr>
          <a:lstStyle/>
          <a:p>
            <a:r>
              <a:rPr lang="en-US" sz="1400" b="1" dirty="0" smtClean="0">
                <a:solidFill>
                  <a:schemeClr val="tx2"/>
                </a:solidFill>
                <a:effectLst>
                  <a:outerShdw blurRad="38100" dist="38100" dir="2700000" algn="tl">
                    <a:srgbClr val="000000">
                      <a:alpha val="43137"/>
                    </a:srgbClr>
                  </a:outerShdw>
                </a:effectLst>
              </a:rPr>
              <a:t>Peak discharge estimates in cfs relate only to runoff from the FMC Burn Area. </a:t>
            </a:r>
          </a:p>
        </p:txBody>
      </p:sp>
      <p:sp>
        <p:nvSpPr>
          <p:cNvPr id="10" name="TextBox 9"/>
          <p:cNvSpPr txBox="1"/>
          <p:nvPr/>
        </p:nvSpPr>
        <p:spPr>
          <a:xfrm>
            <a:off x="5531918" y="4926629"/>
            <a:ext cx="3585448" cy="1384995"/>
          </a:xfrm>
          <a:prstGeom prst="rect">
            <a:avLst/>
          </a:prstGeom>
          <a:noFill/>
        </p:spPr>
        <p:txBody>
          <a:bodyPr wrap="square" rtlCol="0">
            <a:spAutoFit/>
          </a:bodyPr>
          <a:lstStyle/>
          <a:p>
            <a:pPr marL="228600" indent="-228600"/>
            <a:r>
              <a:rPr lang="en-US" sz="1200" b="1" dirty="0" smtClean="0">
                <a:solidFill>
                  <a:schemeClr val="tx2"/>
                </a:solidFill>
                <a:effectLst>
                  <a:outerShdw blurRad="38100" dist="38100" dir="2700000" algn="tl">
                    <a:srgbClr val="000000">
                      <a:alpha val="43137"/>
                    </a:srgbClr>
                  </a:outerShdw>
                </a:effectLst>
              </a:rPr>
              <a:t>NOTES:</a:t>
            </a:r>
          </a:p>
          <a:p>
            <a:pPr marL="228600" indent="-228600">
              <a:buFont typeface="+mj-lt"/>
              <a:buAutoNum type="arabicPeriod"/>
            </a:pPr>
            <a:r>
              <a:rPr lang="en-US" sz="1200" dirty="0" smtClean="0">
                <a:solidFill>
                  <a:schemeClr val="tx2"/>
                </a:solidFill>
                <a:effectLst>
                  <a:outerShdw blurRad="38100" dist="38100" dir="2700000" algn="tl">
                    <a:srgbClr val="000000">
                      <a:alpha val="43137"/>
                    </a:srgbClr>
                  </a:outerShdw>
                </a:effectLst>
              </a:rPr>
              <a:t>Vieux </a:t>
            </a:r>
            <a:r>
              <a:rPr lang="en-US" sz="1200" dirty="0" smtClean="0">
                <a:solidFill>
                  <a:schemeClr val="tx2"/>
                </a:solidFill>
                <a:effectLst>
                  <a:outerShdw blurRad="38100" dist="38100" dir="2700000" algn="tl">
                    <a:srgbClr val="000000">
                      <a:alpha val="43137"/>
                    </a:srgbClr>
                  </a:outerShdw>
                </a:effectLst>
              </a:rPr>
              <a:t>peaks assume </a:t>
            </a:r>
            <a:r>
              <a:rPr lang="en-US" sz="1200" dirty="0" smtClean="0">
                <a:solidFill>
                  <a:srgbClr val="FFFF00"/>
                </a:solidFill>
                <a:effectLst>
                  <a:outerShdw blurRad="38100" dist="38100" dir="2700000" algn="tl">
                    <a:srgbClr val="000000">
                      <a:alpha val="43137"/>
                    </a:srgbClr>
                  </a:outerShdw>
                </a:effectLst>
              </a:rPr>
              <a:t>saturated</a:t>
            </a:r>
            <a:r>
              <a:rPr lang="en-US" sz="1200" dirty="0" smtClean="0">
                <a:solidFill>
                  <a:schemeClr val="tx2"/>
                </a:solidFill>
                <a:effectLst>
                  <a:outerShdw blurRad="38100" dist="38100" dir="2700000" algn="tl">
                    <a:srgbClr val="000000">
                      <a:alpha val="43137"/>
                    </a:srgbClr>
                  </a:outerShdw>
                </a:effectLst>
              </a:rPr>
              <a:t> BA at start of rain, i.e. worst case scenario</a:t>
            </a:r>
          </a:p>
          <a:p>
            <a:pPr marL="228600" indent="-228600">
              <a:buFont typeface="+mj-lt"/>
              <a:buAutoNum type="arabicPeriod"/>
            </a:pPr>
            <a:r>
              <a:rPr lang="en-US" sz="1200" dirty="0" smtClean="0">
                <a:solidFill>
                  <a:schemeClr val="tx2"/>
                </a:solidFill>
                <a:effectLst>
                  <a:outerShdw blurRad="38100" dist="38100" dir="2700000" algn="tl">
                    <a:srgbClr val="000000">
                      <a:alpha val="43137"/>
                    </a:srgbClr>
                  </a:outerShdw>
                </a:effectLst>
              </a:rPr>
              <a:t>Burn </a:t>
            </a:r>
            <a:r>
              <a:rPr lang="en-US" sz="1200" dirty="0" smtClean="0">
                <a:solidFill>
                  <a:schemeClr val="tx2"/>
                </a:solidFill>
                <a:effectLst>
                  <a:outerShdw blurRad="38100" dist="38100" dir="2700000" algn="tl">
                    <a:srgbClr val="000000">
                      <a:alpha val="43137"/>
                    </a:srgbClr>
                  </a:outerShdw>
                </a:effectLst>
              </a:rPr>
              <a:t>area outfall located ~5 miles upstream from Boulder city limit (canyon mouth).</a:t>
            </a:r>
          </a:p>
          <a:p>
            <a:pPr marL="228600" indent="-228600">
              <a:buFont typeface="+mj-lt"/>
              <a:buAutoNum type="arabicPeriod"/>
            </a:pPr>
            <a:r>
              <a:rPr lang="en-US" sz="1200" dirty="0" err="1" smtClean="0">
                <a:solidFill>
                  <a:schemeClr val="tx2"/>
                </a:solidFill>
                <a:effectLst>
                  <a:outerShdw blurRad="38100" dist="38100" dir="2700000" algn="tl">
                    <a:srgbClr val="000000">
                      <a:alpha val="43137"/>
                    </a:srgbClr>
                  </a:outerShdw>
                </a:effectLst>
              </a:rPr>
              <a:t>Fourmile</a:t>
            </a:r>
            <a:r>
              <a:rPr lang="en-US" sz="1200" dirty="0" smtClean="0">
                <a:solidFill>
                  <a:schemeClr val="tx2"/>
                </a:solidFill>
                <a:effectLst>
                  <a:outerShdw blurRad="38100" dist="38100" dir="2700000" algn="tl">
                    <a:srgbClr val="000000">
                      <a:alpha val="43137"/>
                    </a:srgbClr>
                  </a:outerShdw>
                </a:effectLst>
              </a:rPr>
              <a:t> Creek confluence w/Boulder Creek located ~2 miles upstream of Boulder.</a:t>
            </a:r>
          </a:p>
        </p:txBody>
      </p:sp>
      <p:graphicFrame>
        <p:nvGraphicFramePr>
          <p:cNvPr id="12" name="Table 11"/>
          <p:cNvGraphicFramePr>
            <a:graphicFrameLocks noGrp="1"/>
          </p:cNvGraphicFramePr>
          <p:nvPr/>
        </p:nvGraphicFramePr>
        <p:xfrm>
          <a:off x="152400" y="1676400"/>
          <a:ext cx="1676400" cy="2667000"/>
        </p:xfrm>
        <a:graphic>
          <a:graphicData uri="http://schemas.openxmlformats.org/drawingml/2006/table">
            <a:tbl>
              <a:tblPr firstRow="1" bandRow="1">
                <a:tableStyleId>{5C22544A-7EE6-4342-B048-85BDC9FD1C3A}</a:tableStyleId>
              </a:tblPr>
              <a:tblGrid>
                <a:gridCol w="922020"/>
                <a:gridCol w="754380"/>
              </a:tblGrid>
              <a:tr h="533400">
                <a:tc>
                  <a:txBody>
                    <a:bodyPr/>
                    <a:lstStyle/>
                    <a:p>
                      <a:r>
                        <a:rPr lang="en-US" sz="1400" dirty="0" smtClean="0">
                          <a:effectLst>
                            <a:outerShdw blurRad="38100" dist="38100" dir="2700000" algn="tl">
                              <a:srgbClr val="000000">
                                <a:alpha val="43137"/>
                              </a:srgbClr>
                            </a:outerShdw>
                          </a:effectLst>
                        </a:rPr>
                        <a:t>R.I. @</a:t>
                      </a:r>
                    </a:p>
                    <a:p>
                      <a:r>
                        <a:rPr lang="en-US" sz="1400" dirty="0" smtClean="0">
                          <a:effectLst>
                            <a:outerShdw blurRad="38100" dist="38100" dir="2700000" algn="tl">
                              <a:srgbClr val="000000">
                                <a:alpha val="43137"/>
                              </a:srgbClr>
                            </a:outerShdw>
                          </a:effectLst>
                        </a:rPr>
                        <a:t>SH 119</a:t>
                      </a:r>
                      <a:endParaRPr lang="en-US" sz="1400" dirty="0">
                        <a:effectLst>
                          <a:outerShdw blurRad="38100" dist="38100" dir="2700000" algn="tl">
                            <a:srgbClr val="000000">
                              <a:alpha val="43137"/>
                            </a:srgbClr>
                          </a:outerShdw>
                        </a:effectLst>
                      </a:endParaRPr>
                    </a:p>
                  </a:txBody>
                  <a:tcPr>
                    <a:solidFill>
                      <a:srgbClr val="9966FF">
                        <a:alpha val="0"/>
                      </a:srgbClr>
                    </a:solidFill>
                  </a:tcPr>
                </a:tc>
                <a:tc>
                  <a:txBody>
                    <a:bodyPr/>
                    <a:lstStyle/>
                    <a:p>
                      <a:pPr algn="r"/>
                      <a:r>
                        <a:rPr lang="en-US" sz="1400" baseline="0" dirty="0" smtClean="0">
                          <a:effectLst>
                            <a:outerShdw blurRad="38100" dist="38100" dir="2700000" algn="tl">
                              <a:srgbClr val="000000">
                                <a:alpha val="43137"/>
                              </a:srgbClr>
                            </a:outerShdw>
                          </a:effectLst>
                        </a:rPr>
                        <a:t>CWCB</a:t>
                      </a:r>
                    </a:p>
                    <a:p>
                      <a:pPr algn="r"/>
                      <a:r>
                        <a:rPr lang="en-US" sz="1400" baseline="0" dirty="0" smtClean="0">
                          <a:effectLst>
                            <a:outerShdw blurRad="38100" dist="38100" dir="2700000" algn="tl">
                              <a:srgbClr val="000000">
                                <a:alpha val="43137"/>
                              </a:srgbClr>
                            </a:outerShdw>
                          </a:effectLst>
                        </a:rPr>
                        <a:t>1981</a:t>
                      </a:r>
                    </a:p>
                  </a:txBody>
                  <a:tcPr>
                    <a:solidFill>
                      <a:schemeClr val="accent1">
                        <a:alpha val="0"/>
                      </a:schemeClr>
                    </a:solidFill>
                  </a:tcPr>
                </a:tc>
              </a:tr>
              <a:tr h="290557">
                <a:tc>
                  <a:txBody>
                    <a:bodyPr/>
                    <a:lstStyle/>
                    <a:p>
                      <a:r>
                        <a:rPr lang="en-US" sz="1400" dirty="0" smtClean="0">
                          <a:solidFill>
                            <a:srgbClr val="FFC000"/>
                          </a:solidFill>
                          <a:effectLst>
                            <a:outerShdw blurRad="38100" dist="38100" dir="2700000" algn="tl">
                              <a:srgbClr val="000000">
                                <a:alpha val="43137"/>
                              </a:srgbClr>
                            </a:outerShdw>
                          </a:effectLst>
                        </a:rPr>
                        <a:t>2-yr</a:t>
                      </a:r>
                      <a:endParaRPr lang="en-US" sz="1400" dirty="0">
                        <a:solidFill>
                          <a:srgbClr val="FFC000"/>
                        </a:solidFill>
                        <a:effectLst>
                          <a:outerShdw blurRad="38100" dist="38100" dir="2700000" algn="tl">
                            <a:srgbClr val="000000">
                              <a:alpha val="43137"/>
                            </a:srgbClr>
                          </a:outerShdw>
                        </a:effectLst>
                      </a:endParaRPr>
                    </a:p>
                  </a:txBody>
                  <a:tcPr>
                    <a:solidFill>
                      <a:schemeClr val="accent1">
                        <a:tint val="40000"/>
                        <a:alpha val="50000"/>
                      </a:schemeClr>
                    </a:solidFill>
                  </a:tcPr>
                </a:tc>
                <a:tc>
                  <a:txBody>
                    <a:bodyPr/>
                    <a:lstStyle/>
                    <a:p>
                      <a:pPr algn="r"/>
                      <a:r>
                        <a:rPr lang="en-US" sz="1400" dirty="0" smtClean="0">
                          <a:solidFill>
                            <a:srgbClr val="FFC000"/>
                          </a:solidFill>
                          <a:effectLst>
                            <a:outerShdw blurRad="38100" dist="38100" dir="2700000" algn="tl">
                              <a:srgbClr val="000000">
                                <a:alpha val="43137"/>
                              </a:srgbClr>
                            </a:outerShdw>
                          </a:effectLst>
                        </a:rPr>
                        <a:t>450</a:t>
                      </a:r>
                      <a:endParaRPr lang="en-US" sz="1400" dirty="0">
                        <a:solidFill>
                          <a:srgbClr val="FFC000"/>
                        </a:solidFill>
                        <a:effectLst>
                          <a:outerShdw blurRad="38100" dist="38100" dir="2700000" algn="tl">
                            <a:srgbClr val="000000">
                              <a:alpha val="43137"/>
                            </a:srgbClr>
                          </a:outerShdw>
                        </a:effectLst>
                      </a:endParaRPr>
                    </a:p>
                  </a:txBody>
                  <a:tcPr>
                    <a:solidFill>
                      <a:schemeClr val="accent1">
                        <a:tint val="40000"/>
                        <a:alpha val="50000"/>
                      </a:schemeClr>
                    </a:solidFill>
                  </a:tcPr>
                </a:tc>
              </a:tr>
              <a:tr h="290557">
                <a:tc>
                  <a:txBody>
                    <a:bodyPr/>
                    <a:lstStyle/>
                    <a:p>
                      <a:r>
                        <a:rPr lang="en-US" sz="1400" dirty="0" smtClean="0">
                          <a:effectLst>
                            <a:outerShdw blurRad="38100" dist="38100" dir="2700000" algn="tl">
                              <a:srgbClr val="000000">
                                <a:alpha val="43137"/>
                              </a:srgbClr>
                            </a:outerShdw>
                          </a:effectLst>
                        </a:rPr>
                        <a:t>5-yr</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c>
                  <a:txBody>
                    <a:bodyPr/>
                    <a:lstStyle/>
                    <a:p>
                      <a:pPr algn="r"/>
                      <a:r>
                        <a:rPr lang="en-US" sz="1400" dirty="0" smtClean="0">
                          <a:effectLst>
                            <a:outerShdw blurRad="38100" dist="38100" dir="2700000" algn="tl">
                              <a:srgbClr val="000000">
                                <a:alpha val="43137"/>
                              </a:srgbClr>
                            </a:outerShdw>
                          </a:effectLst>
                        </a:rPr>
                        <a:t>850</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r>
              <a:tr h="290557">
                <a:tc>
                  <a:txBody>
                    <a:bodyPr/>
                    <a:lstStyle/>
                    <a:p>
                      <a:r>
                        <a:rPr lang="en-US" sz="1400" dirty="0" smtClean="0">
                          <a:solidFill>
                            <a:srgbClr val="FF0000"/>
                          </a:solidFill>
                          <a:effectLst>
                            <a:outerShdw blurRad="38100" dist="38100" dir="2700000" algn="tl">
                              <a:srgbClr val="000000">
                                <a:alpha val="43137"/>
                              </a:srgbClr>
                            </a:outerShdw>
                          </a:effectLst>
                        </a:rPr>
                        <a:t>10-yr</a:t>
                      </a:r>
                      <a:endParaRPr lang="en-US" sz="1400" dirty="0">
                        <a:solidFill>
                          <a:srgbClr val="FF0000"/>
                        </a:solidFill>
                        <a:effectLst>
                          <a:outerShdw blurRad="38100" dist="38100" dir="2700000" algn="tl">
                            <a:srgbClr val="000000">
                              <a:alpha val="43137"/>
                            </a:srgbClr>
                          </a:outerShdw>
                        </a:effectLst>
                      </a:endParaRPr>
                    </a:p>
                  </a:txBody>
                  <a:tcPr>
                    <a:solidFill>
                      <a:schemeClr val="accent1">
                        <a:tint val="40000"/>
                        <a:alpha val="50000"/>
                      </a:schemeClr>
                    </a:solidFill>
                  </a:tcPr>
                </a:tc>
                <a:tc>
                  <a:txBody>
                    <a:bodyPr/>
                    <a:lstStyle/>
                    <a:p>
                      <a:pPr algn="r"/>
                      <a:r>
                        <a:rPr lang="en-US" sz="1400" dirty="0" smtClean="0">
                          <a:solidFill>
                            <a:srgbClr val="FF0000"/>
                          </a:solidFill>
                          <a:effectLst>
                            <a:outerShdw blurRad="38100" dist="38100" dir="2700000" algn="tl">
                              <a:srgbClr val="000000">
                                <a:alpha val="43137"/>
                              </a:srgbClr>
                            </a:outerShdw>
                          </a:effectLst>
                        </a:rPr>
                        <a:t>1,420</a:t>
                      </a:r>
                    </a:p>
                  </a:txBody>
                  <a:tcPr>
                    <a:solidFill>
                      <a:schemeClr val="accent1">
                        <a:tint val="40000"/>
                        <a:alpha val="50000"/>
                      </a:schemeClr>
                    </a:solidFill>
                  </a:tcPr>
                </a:tc>
              </a:tr>
              <a:tr h="290557">
                <a:tc>
                  <a:txBody>
                    <a:bodyPr/>
                    <a:lstStyle/>
                    <a:p>
                      <a:r>
                        <a:rPr lang="en-US" sz="1400" dirty="0" smtClean="0">
                          <a:effectLst>
                            <a:outerShdw blurRad="38100" dist="38100" dir="2700000" algn="tl">
                              <a:srgbClr val="000000">
                                <a:alpha val="43137"/>
                              </a:srgbClr>
                            </a:outerShdw>
                          </a:effectLst>
                        </a:rPr>
                        <a:t>25-yr</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c>
                  <a:txBody>
                    <a:bodyPr/>
                    <a:lstStyle/>
                    <a:p>
                      <a:pPr algn="r"/>
                      <a:r>
                        <a:rPr lang="en-US" sz="1400" dirty="0" smtClean="0">
                          <a:effectLst>
                            <a:outerShdw blurRad="38100" dist="38100" dir="2700000" algn="tl">
                              <a:srgbClr val="000000">
                                <a:alpha val="43137"/>
                              </a:srgbClr>
                            </a:outerShdw>
                          </a:effectLst>
                        </a:rPr>
                        <a:t>2,700</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r>
              <a:tr h="290557">
                <a:tc>
                  <a:txBody>
                    <a:bodyPr/>
                    <a:lstStyle/>
                    <a:p>
                      <a:r>
                        <a:rPr lang="en-US" sz="1400" dirty="0" smtClean="0">
                          <a:effectLst>
                            <a:outerShdw blurRad="38100" dist="38100" dir="2700000" algn="tl">
                              <a:srgbClr val="000000">
                                <a:alpha val="43137"/>
                              </a:srgbClr>
                            </a:outerShdw>
                          </a:effectLst>
                        </a:rPr>
                        <a:t>50-yr</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c>
                  <a:txBody>
                    <a:bodyPr/>
                    <a:lstStyle/>
                    <a:p>
                      <a:pPr algn="r"/>
                      <a:r>
                        <a:rPr lang="en-US" sz="1400" dirty="0" smtClean="0">
                          <a:effectLst>
                            <a:outerShdw blurRad="38100" dist="38100" dir="2700000" algn="tl">
                              <a:srgbClr val="000000">
                                <a:alpha val="43137"/>
                              </a:srgbClr>
                            </a:outerShdw>
                          </a:effectLst>
                        </a:rPr>
                        <a:t>4,440</a:t>
                      </a:r>
                    </a:p>
                  </a:txBody>
                  <a:tcPr>
                    <a:solidFill>
                      <a:schemeClr val="accent1">
                        <a:tint val="40000"/>
                        <a:alpha val="50000"/>
                      </a:schemeClr>
                    </a:solidFill>
                  </a:tcPr>
                </a:tc>
              </a:tr>
              <a:tr h="290557">
                <a:tc>
                  <a:txBody>
                    <a:bodyPr/>
                    <a:lstStyle/>
                    <a:p>
                      <a:r>
                        <a:rPr lang="en-US" sz="1400" dirty="0" smtClean="0">
                          <a:effectLst>
                            <a:outerShdw blurRad="38100" dist="38100" dir="2700000" algn="tl">
                              <a:srgbClr val="000000">
                                <a:alpha val="43137"/>
                              </a:srgbClr>
                            </a:outerShdw>
                          </a:effectLst>
                        </a:rPr>
                        <a:t>100-yr</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c>
                  <a:txBody>
                    <a:bodyPr/>
                    <a:lstStyle/>
                    <a:p>
                      <a:pPr algn="r"/>
                      <a:r>
                        <a:rPr lang="en-US" sz="1400" dirty="0" smtClean="0">
                          <a:effectLst>
                            <a:outerShdw blurRad="38100" dist="38100" dir="2700000" algn="tl">
                              <a:srgbClr val="000000">
                                <a:alpha val="43137"/>
                              </a:srgbClr>
                            </a:outerShdw>
                          </a:effectLst>
                        </a:rPr>
                        <a:t>6,230</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r>
              <a:tr h="290557">
                <a:tc>
                  <a:txBody>
                    <a:bodyPr/>
                    <a:lstStyle/>
                    <a:p>
                      <a:r>
                        <a:rPr lang="en-US" sz="1400" dirty="0" smtClean="0">
                          <a:effectLst>
                            <a:outerShdw blurRad="38100" dist="38100" dir="2700000" algn="tl">
                              <a:srgbClr val="000000">
                                <a:alpha val="43137"/>
                              </a:srgbClr>
                            </a:outerShdw>
                          </a:effectLst>
                        </a:rPr>
                        <a:t>500-yr</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c>
                  <a:txBody>
                    <a:bodyPr/>
                    <a:lstStyle/>
                    <a:p>
                      <a:pPr algn="r"/>
                      <a:r>
                        <a:rPr lang="en-US" sz="1400" dirty="0" smtClean="0">
                          <a:effectLst>
                            <a:outerShdw blurRad="38100" dist="38100" dir="2700000" algn="tl">
                              <a:srgbClr val="000000">
                                <a:alpha val="43137"/>
                              </a:srgbClr>
                            </a:outerShdw>
                          </a:effectLst>
                        </a:rPr>
                        <a:t>11,640</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r>
            </a:tbl>
          </a:graphicData>
        </a:graphic>
      </p:graphicFrame>
      <p:sp>
        <p:nvSpPr>
          <p:cNvPr id="15" name="Oval Callout 14"/>
          <p:cNvSpPr/>
          <p:nvPr/>
        </p:nvSpPr>
        <p:spPr bwMode="auto">
          <a:xfrm>
            <a:off x="2351848" y="4428478"/>
            <a:ext cx="1752600" cy="685800"/>
          </a:xfrm>
          <a:prstGeom prst="wedgeEllipseCallout">
            <a:avLst>
              <a:gd name="adj1" fmla="val 93235"/>
              <a:gd name="adj2" fmla="val -68504"/>
            </a:avLst>
          </a:prstGeom>
          <a:gradFill>
            <a:gsLst>
              <a:gs pos="6800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1,700 cfs will overtop SH 119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p:cNvPicPr>
            <a:picLocks noChangeAspect="1" noChangeArrowheads="1"/>
          </p:cNvPicPr>
          <p:nvPr/>
        </p:nvPicPr>
        <p:blipFill>
          <a:blip r:embed="rId3"/>
          <a:srcRect/>
          <a:stretch>
            <a:fillRect/>
          </a:stretch>
        </p:blipFill>
        <p:spPr bwMode="auto">
          <a:xfrm>
            <a:off x="152399" y="1676399"/>
            <a:ext cx="5432871" cy="4267201"/>
          </a:xfrm>
          <a:prstGeom prst="rect">
            <a:avLst/>
          </a:prstGeom>
          <a:noFill/>
          <a:ln w="9525">
            <a:noFill/>
            <a:miter lim="800000"/>
            <a:headEnd/>
            <a:tailEnd/>
          </a:ln>
        </p:spPr>
      </p:pic>
      <p:sp>
        <p:nvSpPr>
          <p:cNvPr id="2" name="Title 1"/>
          <p:cNvSpPr>
            <a:spLocks noGrp="1"/>
          </p:cNvSpPr>
          <p:nvPr>
            <p:ph type="title"/>
          </p:nvPr>
        </p:nvSpPr>
        <p:spPr>
          <a:xfrm>
            <a:off x="1828800" y="228600"/>
            <a:ext cx="7315200" cy="1219200"/>
          </a:xfrm>
        </p:spPr>
        <p:txBody>
          <a:bodyPr/>
          <a:lstStyle/>
          <a:p>
            <a:pPr eaLnBrk="1" hangingPunct="1">
              <a:defRPr/>
            </a:pPr>
            <a:r>
              <a:rPr lang="en-US" sz="3600" dirty="0" err="1" smtClean="0"/>
              <a:t>Fourmile</a:t>
            </a:r>
            <a:r>
              <a:rPr lang="en-US" sz="3600" dirty="0" smtClean="0"/>
              <a:t> Creek </a:t>
            </a:r>
            <a:r>
              <a:rPr lang="en-US" sz="3600" dirty="0" smtClean="0"/>
              <a:t/>
            </a:r>
            <a:br>
              <a:rPr lang="en-US" sz="3600" dirty="0" smtClean="0"/>
            </a:br>
            <a:r>
              <a:rPr lang="en-US" sz="3200" dirty="0" smtClean="0"/>
              <a:t>Saturated Watershed </a:t>
            </a:r>
            <a:r>
              <a:rPr lang="en-US" sz="3200" dirty="0" smtClean="0"/>
              <a:t>– Worst Case</a:t>
            </a:r>
            <a:endParaRPr lang="en-US" sz="3200" dirty="0"/>
          </a:p>
        </p:txBody>
      </p:sp>
      <p:pic>
        <p:nvPicPr>
          <p:cNvPr id="11" name="Content Placeholder 10" descr="FMC Fire.jpg"/>
          <p:cNvPicPr>
            <a:picLocks noGrp="1" noChangeAspect="1"/>
          </p:cNvPicPr>
          <p:nvPr>
            <p:ph idx="1"/>
          </p:nvPr>
        </p:nvPicPr>
        <p:blipFill>
          <a:blip r:embed="rId4" cstate="screen"/>
          <a:srcRect/>
          <a:stretch>
            <a:fillRect/>
          </a:stretch>
        </p:blipFill>
        <p:spPr>
          <a:xfrm>
            <a:off x="0" y="4953000"/>
            <a:ext cx="2438400" cy="1828800"/>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101" name="Picture 9"/>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2743200" y="1447800"/>
            <a:ext cx="1114425" cy="1114425"/>
          </a:xfrm>
          <a:prstGeom prst="rect">
            <a:avLst/>
          </a:prstGeom>
          <a:noFill/>
          <a:ln w="9525">
            <a:noFill/>
            <a:miter lim="800000"/>
            <a:headEnd/>
            <a:tailEnd/>
          </a:ln>
        </p:spPr>
      </p:pic>
      <p:graphicFrame>
        <p:nvGraphicFramePr>
          <p:cNvPr id="6" name="Table 5"/>
          <p:cNvGraphicFramePr>
            <a:graphicFrameLocks noGrp="1"/>
          </p:cNvGraphicFramePr>
          <p:nvPr/>
        </p:nvGraphicFramePr>
        <p:xfrm>
          <a:off x="5562600" y="1676400"/>
          <a:ext cx="3551465" cy="3276600"/>
        </p:xfrm>
        <a:graphic>
          <a:graphicData uri="http://schemas.openxmlformats.org/drawingml/2006/table">
            <a:tbl>
              <a:tblPr firstRow="1" bandRow="1">
                <a:tableStyleId>{5C22544A-7EE6-4342-B048-85BDC9FD1C3A}</a:tableStyleId>
              </a:tblPr>
              <a:tblGrid>
                <a:gridCol w="710293"/>
                <a:gridCol w="737507"/>
                <a:gridCol w="685800"/>
                <a:gridCol w="762000"/>
                <a:gridCol w="655865"/>
              </a:tblGrid>
              <a:tr h="533400">
                <a:tc>
                  <a:txBody>
                    <a:bodyPr/>
                    <a:lstStyle/>
                    <a:p>
                      <a:r>
                        <a:rPr lang="en-US" sz="1400" dirty="0" smtClean="0">
                          <a:effectLst>
                            <a:outerShdw blurRad="38100" dist="38100" dir="2700000" algn="tl">
                              <a:srgbClr val="000000">
                                <a:alpha val="43137"/>
                              </a:srgbClr>
                            </a:outerShdw>
                          </a:effectLst>
                        </a:rPr>
                        <a:t>1-HR PCP</a:t>
                      </a:r>
                      <a:endParaRPr lang="en-US" sz="1400" dirty="0">
                        <a:effectLst>
                          <a:outerShdw blurRad="38100" dist="38100" dir="2700000" algn="tl">
                            <a:srgbClr val="000000">
                              <a:alpha val="43137"/>
                            </a:srgbClr>
                          </a:outerShdw>
                        </a:effectLst>
                      </a:endParaRPr>
                    </a:p>
                  </a:txBody>
                  <a:tcPr/>
                </a:tc>
                <a:tc>
                  <a:txBody>
                    <a:bodyPr/>
                    <a:lstStyle/>
                    <a:p>
                      <a:pPr algn="r"/>
                      <a:r>
                        <a:rPr lang="en-US" sz="1400" baseline="0" dirty="0" smtClean="0">
                          <a:effectLst>
                            <a:outerShdw blurRad="38100" dist="38100" dir="2700000" algn="tl">
                              <a:srgbClr val="000000">
                                <a:alpha val="43137"/>
                              </a:srgbClr>
                            </a:outerShdw>
                          </a:effectLst>
                        </a:rPr>
                        <a:t>Vieux</a:t>
                      </a:r>
                    </a:p>
                  </a:txBody>
                  <a:tcPr/>
                </a:tc>
                <a:tc>
                  <a:txBody>
                    <a:bodyPr/>
                    <a:lstStyle/>
                    <a:p>
                      <a:pPr algn="r"/>
                      <a:r>
                        <a:rPr lang="en-US" sz="1400" baseline="0" dirty="0" smtClean="0">
                          <a:effectLst>
                            <a:outerShdw blurRad="38100" dist="38100" dir="2700000" algn="tl">
                              <a:srgbClr val="000000">
                                <a:alpha val="43137"/>
                              </a:srgbClr>
                            </a:outerShdw>
                          </a:effectLst>
                        </a:rPr>
                        <a:t>LRE</a:t>
                      </a:r>
                    </a:p>
                  </a:txBody>
                  <a:tcPr/>
                </a:tc>
                <a:tc>
                  <a:txBody>
                    <a:bodyPr/>
                    <a:lstStyle/>
                    <a:p>
                      <a:pPr algn="r"/>
                      <a:r>
                        <a:rPr lang="en-US" sz="1400" baseline="0" dirty="0" smtClean="0">
                          <a:effectLst>
                            <a:outerShdw blurRad="38100" dist="38100" dir="2700000" algn="tl">
                              <a:srgbClr val="000000">
                                <a:alpha val="43137"/>
                              </a:srgbClr>
                            </a:outerShdw>
                          </a:effectLst>
                        </a:rPr>
                        <a:t>WWE</a:t>
                      </a:r>
                    </a:p>
                  </a:txBody>
                  <a:tcPr/>
                </a:tc>
                <a:tc>
                  <a:txBody>
                    <a:bodyPr/>
                    <a:lstStyle/>
                    <a:p>
                      <a:pPr algn="r"/>
                      <a:r>
                        <a:rPr lang="en-US" sz="1400" baseline="0" dirty="0" smtClean="0">
                          <a:effectLst>
                            <a:outerShdw blurRad="38100" dist="38100" dir="2700000" algn="tl">
                              <a:srgbClr val="000000">
                                <a:alpha val="43137"/>
                              </a:srgbClr>
                            </a:outerShdw>
                          </a:effectLst>
                        </a:rPr>
                        <a:t>UCD</a:t>
                      </a:r>
                    </a:p>
                  </a:txBody>
                  <a:tcPr/>
                </a:tc>
              </a:tr>
              <a:tr h="290557">
                <a:tc>
                  <a:txBody>
                    <a:bodyPr/>
                    <a:lstStyle/>
                    <a:p>
                      <a:r>
                        <a:rPr lang="en-US" sz="1400" dirty="0" smtClean="0">
                          <a:effectLst>
                            <a:outerShdw blurRad="38100" dist="38100" dir="2700000" algn="tl">
                              <a:srgbClr val="000000">
                                <a:alpha val="43137"/>
                              </a:srgbClr>
                            </a:outerShdw>
                          </a:effectLst>
                        </a:rPr>
                        <a:t>0.5”</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880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520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170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550</a:t>
                      </a:r>
                      <a:endParaRPr lang="en-US" sz="1400" dirty="0">
                        <a:effectLst>
                          <a:outerShdw blurRad="38100" dist="38100" dir="2700000" algn="tl">
                            <a:srgbClr val="000000">
                              <a:alpha val="43137"/>
                            </a:srgbClr>
                          </a:outerShdw>
                        </a:effectLst>
                      </a:endParaRPr>
                    </a:p>
                  </a:txBody>
                  <a:tcPr/>
                </a:tc>
              </a:tr>
              <a:tr h="290557">
                <a:tc>
                  <a:txBody>
                    <a:bodyPr/>
                    <a:lstStyle/>
                    <a:p>
                      <a:r>
                        <a:rPr lang="en-US" sz="1400" dirty="0" smtClean="0">
                          <a:effectLst>
                            <a:outerShdw blurRad="38100" dist="38100" dir="2700000" algn="tl">
                              <a:srgbClr val="000000">
                                <a:alpha val="43137"/>
                              </a:srgbClr>
                            </a:outerShdw>
                          </a:effectLst>
                        </a:rPr>
                        <a:t>0.75”</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1,600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1,100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880</a:t>
                      </a:r>
                      <a:endParaRPr lang="en-US" sz="1400" dirty="0">
                        <a:effectLst>
                          <a:outerShdw blurRad="38100" dist="38100" dir="2700000" algn="tl">
                            <a:srgbClr val="000000">
                              <a:alpha val="43137"/>
                            </a:srgbClr>
                          </a:outerShdw>
                        </a:effectLst>
                      </a:endParaRPr>
                    </a:p>
                  </a:txBody>
                  <a:tcPr/>
                </a:tc>
                <a:tc>
                  <a:txBody>
                    <a:bodyPr/>
                    <a:lstStyle/>
                    <a:p>
                      <a:pPr algn="r"/>
                      <a:endParaRPr lang="en-US" sz="1400" dirty="0">
                        <a:effectLst>
                          <a:outerShdw blurRad="38100" dist="38100" dir="2700000" algn="tl">
                            <a:srgbClr val="000000">
                              <a:alpha val="43137"/>
                            </a:srgbClr>
                          </a:outerShdw>
                        </a:effectLst>
                      </a:endParaRPr>
                    </a:p>
                  </a:txBody>
                  <a:tcPr/>
                </a:tc>
              </a:tr>
              <a:tr h="290557">
                <a:tc>
                  <a:txBody>
                    <a:bodyPr/>
                    <a:lstStyle/>
                    <a:p>
                      <a:r>
                        <a:rPr lang="en-US" sz="1400" dirty="0" smtClean="0">
                          <a:effectLst>
                            <a:outerShdw blurRad="38100" dist="38100" dir="2700000" algn="tl">
                              <a:srgbClr val="000000">
                                <a:alpha val="43137"/>
                              </a:srgbClr>
                            </a:outerShdw>
                          </a:effectLst>
                        </a:rPr>
                        <a:t>1.0”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2,400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1,800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1,700</a:t>
                      </a:r>
                    </a:p>
                  </a:txBody>
                  <a:tcPr/>
                </a:tc>
                <a:tc>
                  <a:txBody>
                    <a:bodyPr/>
                    <a:lstStyle/>
                    <a:p>
                      <a:pPr algn="r"/>
                      <a:r>
                        <a:rPr lang="en-US" sz="1400" dirty="0" smtClean="0">
                          <a:effectLst>
                            <a:outerShdw blurRad="38100" dist="38100" dir="2700000" algn="tl">
                              <a:srgbClr val="000000">
                                <a:alpha val="43137"/>
                              </a:srgbClr>
                            </a:outerShdw>
                          </a:effectLst>
                        </a:rPr>
                        <a:t>1,300</a:t>
                      </a:r>
                    </a:p>
                  </a:txBody>
                  <a:tcPr/>
                </a:tc>
              </a:tr>
              <a:tr h="290557">
                <a:tc>
                  <a:txBody>
                    <a:bodyPr/>
                    <a:lstStyle/>
                    <a:p>
                      <a:r>
                        <a:rPr lang="en-US" sz="1400" dirty="0" smtClean="0">
                          <a:effectLst>
                            <a:outerShdw blurRad="38100" dist="38100" dir="2700000" algn="tl">
                              <a:srgbClr val="000000">
                                <a:alpha val="43137"/>
                              </a:srgbClr>
                            </a:outerShdw>
                          </a:effectLst>
                        </a:rPr>
                        <a:t>1.25”</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3,300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2,500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2,600</a:t>
                      </a:r>
                      <a:endParaRPr lang="en-US" sz="1400" dirty="0">
                        <a:effectLst>
                          <a:outerShdw blurRad="38100" dist="38100" dir="2700000" algn="tl">
                            <a:srgbClr val="000000">
                              <a:alpha val="43137"/>
                            </a:srgbClr>
                          </a:outerShdw>
                        </a:effectLst>
                      </a:endParaRPr>
                    </a:p>
                  </a:txBody>
                  <a:tcPr/>
                </a:tc>
                <a:tc>
                  <a:txBody>
                    <a:bodyPr/>
                    <a:lstStyle/>
                    <a:p>
                      <a:pPr algn="r"/>
                      <a:endParaRPr lang="en-US" sz="1400" dirty="0">
                        <a:effectLst>
                          <a:outerShdw blurRad="38100" dist="38100" dir="2700000" algn="tl">
                            <a:srgbClr val="000000">
                              <a:alpha val="43137"/>
                            </a:srgbClr>
                          </a:outerShdw>
                        </a:effectLst>
                      </a:endParaRPr>
                    </a:p>
                  </a:txBody>
                  <a:tcPr/>
                </a:tc>
              </a:tr>
              <a:tr h="290557">
                <a:tc>
                  <a:txBody>
                    <a:bodyPr/>
                    <a:lstStyle/>
                    <a:p>
                      <a:r>
                        <a:rPr lang="en-US" sz="1400" dirty="0" smtClean="0">
                          <a:effectLst>
                            <a:outerShdw blurRad="38100" dist="38100" dir="2700000" algn="tl">
                              <a:srgbClr val="000000">
                                <a:alpha val="43137"/>
                              </a:srgbClr>
                            </a:outerShdw>
                          </a:effectLst>
                        </a:rPr>
                        <a:t>1.5”</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4,300</a:t>
                      </a:r>
                    </a:p>
                  </a:txBody>
                  <a:tcPr/>
                </a:tc>
                <a:tc>
                  <a:txBody>
                    <a:bodyPr/>
                    <a:lstStyle/>
                    <a:p>
                      <a:pPr algn="r"/>
                      <a:r>
                        <a:rPr lang="en-US" sz="1400" dirty="0" smtClean="0">
                          <a:effectLst>
                            <a:outerShdw blurRad="38100" dist="38100" dir="2700000" algn="tl">
                              <a:srgbClr val="000000">
                                <a:alpha val="43137"/>
                              </a:srgbClr>
                            </a:outerShdw>
                          </a:effectLst>
                        </a:rPr>
                        <a:t>3,200</a:t>
                      </a:r>
                    </a:p>
                  </a:txBody>
                  <a:tcPr/>
                </a:tc>
                <a:tc>
                  <a:txBody>
                    <a:bodyPr/>
                    <a:lstStyle/>
                    <a:p>
                      <a:pPr algn="r"/>
                      <a:r>
                        <a:rPr lang="en-US" sz="1400" dirty="0" smtClean="0">
                          <a:effectLst>
                            <a:outerShdw blurRad="38100" dist="38100" dir="2700000" algn="tl">
                              <a:srgbClr val="000000">
                                <a:alpha val="43137"/>
                              </a:srgbClr>
                            </a:outerShdw>
                          </a:effectLst>
                        </a:rPr>
                        <a:t>3,600</a:t>
                      </a:r>
                    </a:p>
                  </a:txBody>
                  <a:tcPr/>
                </a:tc>
                <a:tc>
                  <a:txBody>
                    <a:bodyPr/>
                    <a:lstStyle/>
                    <a:p>
                      <a:pPr algn="r"/>
                      <a:r>
                        <a:rPr lang="en-US" sz="1400" dirty="0" smtClean="0">
                          <a:effectLst>
                            <a:outerShdw blurRad="38100" dist="38100" dir="2700000" algn="tl">
                              <a:srgbClr val="000000">
                                <a:alpha val="43137"/>
                              </a:srgbClr>
                            </a:outerShdw>
                          </a:effectLst>
                        </a:rPr>
                        <a:t>2,200</a:t>
                      </a:r>
                    </a:p>
                  </a:txBody>
                  <a:tcPr/>
                </a:tc>
              </a:tr>
              <a:tr h="290557">
                <a:tc>
                  <a:txBody>
                    <a:bodyPr/>
                    <a:lstStyle/>
                    <a:p>
                      <a:r>
                        <a:rPr lang="en-US" sz="1400" dirty="0" smtClean="0">
                          <a:effectLst>
                            <a:outerShdw blurRad="38100" dist="38100" dir="2700000" algn="tl">
                              <a:srgbClr val="000000">
                                <a:alpha val="43137"/>
                              </a:srgbClr>
                            </a:outerShdw>
                          </a:effectLst>
                        </a:rPr>
                        <a:t>1.75”</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5,300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4,000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4,700</a:t>
                      </a:r>
                      <a:endParaRPr lang="en-US" sz="1400" dirty="0">
                        <a:effectLst>
                          <a:outerShdw blurRad="38100" dist="38100" dir="2700000" algn="tl">
                            <a:srgbClr val="000000">
                              <a:alpha val="43137"/>
                            </a:srgbClr>
                          </a:outerShdw>
                        </a:effectLst>
                      </a:endParaRPr>
                    </a:p>
                  </a:txBody>
                  <a:tcPr/>
                </a:tc>
                <a:tc>
                  <a:txBody>
                    <a:bodyPr/>
                    <a:lstStyle/>
                    <a:p>
                      <a:pPr algn="r"/>
                      <a:endParaRPr lang="en-US" sz="1400" dirty="0">
                        <a:effectLst>
                          <a:outerShdw blurRad="38100" dist="38100" dir="2700000" algn="tl">
                            <a:srgbClr val="000000">
                              <a:alpha val="43137"/>
                            </a:srgbClr>
                          </a:outerShdw>
                        </a:effectLst>
                      </a:endParaRPr>
                    </a:p>
                  </a:txBody>
                  <a:tcPr/>
                </a:tc>
              </a:tr>
              <a:tr h="290557">
                <a:tc>
                  <a:txBody>
                    <a:bodyPr/>
                    <a:lstStyle/>
                    <a:p>
                      <a:r>
                        <a:rPr lang="en-US" sz="1400" dirty="0" smtClean="0">
                          <a:effectLst>
                            <a:outerShdw blurRad="38100" dist="38100" dir="2700000" algn="tl">
                              <a:srgbClr val="000000">
                                <a:alpha val="43137"/>
                              </a:srgbClr>
                            </a:outerShdw>
                          </a:effectLst>
                        </a:rPr>
                        <a:t>2.0”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6,300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4,800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5,800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3,400</a:t>
                      </a:r>
                      <a:endParaRPr lang="en-US" sz="1400" dirty="0">
                        <a:effectLst>
                          <a:outerShdw blurRad="38100" dist="38100" dir="2700000" algn="tl">
                            <a:srgbClr val="000000">
                              <a:alpha val="43137"/>
                            </a:srgbClr>
                          </a:outerShdw>
                        </a:effectLst>
                      </a:endParaRPr>
                    </a:p>
                  </a:txBody>
                  <a:tcPr/>
                </a:tc>
              </a:tr>
              <a:tr h="290557">
                <a:tc>
                  <a:txBody>
                    <a:bodyPr/>
                    <a:lstStyle/>
                    <a:p>
                      <a:r>
                        <a:rPr lang="en-US" sz="1400" dirty="0" smtClean="0">
                          <a:effectLst>
                            <a:outerShdw blurRad="38100" dist="38100" dir="2700000" algn="tl">
                              <a:srgbClr val="000000">
                                <a:alpha val="43137"/>
                              </a:srgbClr>
                            </a:outerShdw>
                          </a:effectLst>
                        </a:rPr>
                        <a:t>2.5”</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8,400</a:t>
                      </a:r>
                    </a:p>
                  </a:txBody>
                  <a:tcPr/>
                </a:tc>
                <a:tc>
                  <a:txBody>
                    <a:bodyPr/>
                    <a:lstStyle/>
                    <a:p>
                      <a:pPr algn="r"/>
                      <a:r>
                        <a:rPr lang="en-US" sz="1400" dirty="0" smtClean="0">
                          <a:effectLst>
                            <a:outerShdw blurRad="38100" dist="38100" dir="2700000" algn="tl">
                              <a:srgbClr val="000000">
                                <a:alpha val="43137"/>
                              </a:srgbClr>
                            </a:outerShdw>
                          </a:effectLst>
                        </a:rPr>
                        <a:t>6,400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8,500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4,600</a:t>
                      </a:r>
                      <a:endParaRPr lang="en-US" sz="1400" dirty="0">
                        <a:effectLst>
                          <a:outerShdw blurRad="38100" dist="38100" dir="2700000" algn="tl">
                            <a:srgbClr val="000000">
                              <a:alpha val="43137"/>
                            </a:srgbClr>
                          </a:outerShdw>
                        </a:effectLst>
                      </a:endParaRPr>
                    </a:p>
                  </a:txBody>
                  <a:tcPr/>
                </a:tc>
              </a:tr>
              <a:tr h="290557">
                <a:tc>
                  <a:txBody>
                    <a:bodyPr/>
                    <a:lstStyle/>
                    <a:p>
                      <a:r>
                        <a:rPr lang="en-US" sz="1400" dirty="0" smtClean="0">
                          <a:effectLst>
                            <a:outerShdw blurRad="38100" dist="38100" dir="2700000" algn="tl">
                              <a:srgbClr val="000000">
                                <a:alpha val="43137"/>
                              </a:srgbClr>
                            </a:outerShdw>
                          </a:effectLst>
                        </a:rPr>
                        <a:t>3.0”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10,500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8,200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11,500</a:t>
                      </a:r>
                      <a:endParaRPr lang="en-US" sz="1400" dirty="0">
                        <a:effectLst>
                          <a:outerShdw blurRad="38100" dist="38100" dir="2700000" algn="tl">
                            <a:srgbClr val="000000">
                              <a:alpha val="43137"/>
                            </a:srgbClr>
                          </a:outerShdw>
                        </a:effectLst>
                      </a:endParaRPr>
                    </a:p>
                  </a:txBody>
                  <a:tcPr/>
                </a:tc>
                <a:tc>
                  <a:txBody>
                    <a:bodyPr/>
                    <a:lstStyle/>
                    <a:p>
                      <a:pPr algn="r"/>
                      <a:r>
                        <a:rPr lang="en-US" sz="1400" dirty="0" smtClean="0">
                          <a:effectLst>
                            <a:outerShdw blurRad="38100" dist="38100" dir="2700000" algn="tl">
                              <a:srgbClr val="000000">
                                <a:alpha val="43137"/>
                              </a:srgbClr>
                            </a:outerShdw>
                          </a:effectLst>
                        </a:rPr>
                        <a:t>6,000</a:t>
                      </a:r>
                      <a:endParaRPr lang="en-US" sz="1400" dirty="0">
                        <a:effectLst>
                          <a:outerShdw blurRad="38100" dist="38100" dir="2700000" algn="tl">
                            <a:srgbClr val="000000">
                              <a:alpha val="43137"/>
                            </a:srgbClr>
                          </a:outerShdw>
                        </a:effectLst>
                      </a:endParaRPr>
                    </a:p>
                  </a:txBody>
                  <a:tcPr/>
                </a:tc>
              </a:tr>
            </a:tbl>
          </a:graphicData>
        </a:graphic>
      </p:graphicFrame>
      <p:sp>
        <p:nvSpPr>
          <p:cNvPr id="7" name="Flowchart: Or 6"/>
          <p:cNvSpPr/>
          <p:nvPr/>
        </p:nvSpPr>
        <p:spPr bwMode="auto">
          <a:xfrm>
            <a:off x="3810000" y="3368040"/>
            <a:ext cx="137160" cy="137160"/>
          </a:xfrm>
          <a:prstGeom prst="flowChartOr">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 name="TextBox 8"/>
          <p:cNvSpPr txBox="1"/>
          <p:nvPr/>
        </p:nvSpPr>
        <p:spPr>
          <a:xfrm>
            <a:off x="2209800" y="5943600"/>
            <a:ext cx="3328394" cy="738664"/>
          </a:xfrm>
          <a:prstGeom prst="rect">
            <a:avLst/>
          </a:prstGeom>
          <a:noFill/>
        </p:spPr>
        <p:txBody>
          <a:bodyPr wrap="square" rtlCol="0">
            <a:spAutoFit/>
          </a:bodyPr>
          <a:lstStyle/>
          <a:p>
            <a:r>
              <a:rPr lang="en-US" sz="1400" dirty="0" smtClean="0">
                <a:solidFill>
                  <a:schemeClr val="tx2"/>
                </a:solidFill>
                <a:effectLst>
                  <a:outerShdw blurRad="38100" dist="38100" dir="2700000" algn="tl">
                    <a:srgbClr val="000000">
                      <a:alpha val="43137"/>
                    </a:srgbClr>
                  </a:outerShdw>
                </a:effectLst>
              </a:rPr>
              <a:t>Peak discharge estimates in cfs relate only to runoff from the FMC Burn Area.  </a:t>
            </a:r>
          </a:p>
          <a:p>
            <a:r>
              <a:rPr lang="en-US" sz="1400" dirty="0" smtClean="0">
                <a:solidFill>
                  <a:schemeClr val="tx2"/>
                </a:solidFill>
                <a:effectLst>
                  <a:outerShdw blurRad="38100" dist="38100" dir="2700000" algn="tl">
                    <a:srgbClr val="000000">
                      <a:alpha val="43137"/>
                    </a:srgbClr>
                  </a:outerShdw>
                </a:effectLst>
              </a:rPr>
              <a:t>Last update: 3/18/2011</a:t>
            </a:r>
            <a:endParaRPr lang="en-US" sz="1400" dirty="0">
              <a:solidFill>
                <a:schemeClr val="tx2"/>
              </a:solidFill>
              <a:effectLst>
                <a:outerShdw blurRad="38100" dist="38100" dir="2700000" algn="tl">
                  <a:srgbClr val="000000">
                    <a:alpha val="43137"/>
                  </a:srgbClr>
                </a:outerShdw>
              </a:effectLst>
            </a:endParaRPr>
          </a:p>
        </p:txBody>
      </p:sp>
      <p:sp>
        <p:nvSpPr>
          <p:cNvPr id="10" name="TextBox 9"/>
          <p:cNvSpPr txBox="1"/>
          <p:nvPr/>
        </p:nvSpPr>
        <p:spPr>
          <a:xfrm>
            <a:off x="5558552" y="5103674"/>
            <a:ext cx="3585448" cy="1754326"/>
          </a:xfrm>
          <a:prstGeom prst="rect">
            <a:avLst/>
          </a:prstGeom>
          <a:noFill/>
        </p:spPr>
        <p:txBody>
          <a:bodyPr wrap="square" rtlCol="0">
            <a:spAutoFit/>
          </a:bodyPr>
          <a:lstStyle/>
          <a:p>
            <a:pPr marL="228600" indent="-228600"/>
            <a:r>
              <a:rPr lang="en-US" sz="1200" b="1" dirty="0" smtClean="0">
                <a:solidFill>
                  <a:schemeClr val="tx2"/>
                </a:solidFill>
                <a:effectLst>
                  <a:outerShdw blurRad="38100" dist="38100" dir="2700000" algn="tl">
                    <a:srgbClr val="000000">
                      <a:alpha val="43137"/>
                    </a:srgbClr>
                  </a:outerShdw>
                </a:effectLst>
              </a:rPr>
              <a:t>NOTES:</a:t>
            </a:r>
          </a:p>
          <a:p>
            <a:pPr marL="228600" indent="-228600">
              <a:buFont typeface="+mj-lt"/>
              <a:buAutoNum type="arabicPeriod"/>
            </a:pPr>
            <a:r>
              <a:rPr lang="en-US" sz="1200" dirty="0" smtClean="0">
                <a:solidFill>
                  <a:schemeClr val="tx2"/>
                </a:solidFill>
                <a:effectLst>
                  <a:outerShdw blurRad="38100" dist="38100" dir="2700000" algn="tl">
                    <a:srgbClr val="000000">
                      <a:alpha val="43137"/>
                    </a:srgbClr>
                  </a:outerShdw>
                </a:effectLst>
              </a:rPr>
              <a:t>All models assume </a:t>
            </a:r>
            <a:r>
              <a:rPr lang="en-US" sz="1200" dirty="0" smtClean="0">
                <a:solidFill>
                  <a:srgbClr val="FFFF00"/>
                </a:solidFill>
                <a:effectLst>
                  <a:outerShdw blurRad="38100" dist="38100" dir="2700000" algn="tl">
                    <a:srgbClr val="000000">
                      <a:alpha val="43137"/>
                    </a:srgbClr>
                  </a:outerShdw>
                </a:effectLst>
              </a:rPr>
              <a:t>saturated</a:t>
            </a:r>
            <a:r>
              <a:rPr lang="en-US" sz="1200" dirty="0" smtClean="0">
                <a:solidFill>
                  <a:schemeClr val="tx2"/>
                </a:solidFill>
                <a:effectLst>
                  <a:outerShdw blurRad="38100" dist="38100" dir="2700000" algn="tl">
                    <a:srgbClr val="000000">
                      <a:alpha val="43137"/>
                    </a:srgbClr>
                  </a:outerShdw>
                </a:effectLst>
              </a:rPr>
              <a:t> BA at start of rain, i.e. worst case scenario</a:t>
            </a:r>
          </a:p>
          <a:p>
            <a:pPr marL="228600" indent="-228600">
              <a:buFont typeface="+mj-lt"/>
              <a:buAutoNum type="arabicPeriod"/>
            </a:pPr>
            <a:r>
              <a:rPr lang="en-US" sz="1200" dirty="0" smtClean="0">
                <a:solidFill>
                  <a:schemeClr val="tx2"/>
                </a:solidFill>
                <a:effectLst>
                  <a:outerShdw blurRad="38100" dist="38100" dir="2700000" algn="tl">
                    <a:srgbClr val="000000">
                      <a:alpha val="43137"/>
                    </a:srgbClr>
                  </a:outerShdw>
                </a:effectLst>
              </a:rPr>
              <a:t>WWE adjusted slightly to best fit data plot.</a:t>
            </a:r>
          </a:p>
          <a:p>
            <a:pPr marL="228600" indent="-228600">
              <a:buFont typeface="+mj-lt"/>
              <a:buAutoNum type="arabicPeriod"/>
            </a:pPr>
            <a:r>
              <a:rPr lang="en-US" sz="1200" dirty="0" smtClean="0">
                <a:solidFill>
                  <a:schemeClr val="tx2"/>
                </a:solidFill>
                <a:effectLst>
                  <a:outerShdw blurRad="38100" dist="38100" dir="2700000" algn="tl">
                    <a:srgbClr val="000000">
                      <a:alpha val="43137"/>
                    </a:srgbClr>
                  </a:outerShdw>
                </a:effectLst>
              </a:rPr>
              <a:t>    Burn area outfall near </a:t>
            </a:r>
            <a:r>
              <a:rPr lang="en-US" sz="1200" dirty="0" err="1" smtClean="0">
                <a:solidFill>
                  <a:schemeClr val="tx2"/>
                </a:solidFill>
                <a:effectLst>
                  <a:outerShdw blurRad="38100" dist="38100" dir="2700000" algn="tl">
                    <a:srgbClr val="000000">
                      <a:alpha val="43137"/>
                    </a:srgbClr>
                  </a:outerShdw>
                </a:effectLst>
              </a:rPr>
              <a:t>Crisman</a:t>
            </a:r>
            <a:r>
              <a:rPr lang="en-US" sz="1200" dirty="0" smtClean="0">
                <a:solidFill>
                  <a:schemeClr val="tx2"/>
                </a:solidFill>
                <a:effectLst>
                  <a:outerShdw blurRad="38100" dist="38100" dir="2700000" algn="tl">
                    <a:srgbClr val="000000">
                      <a:alpha val="43137"/>
                    </a:srgbClr>
                  </a:outerShdw>
                </a:effectLst>
              </a:rPr>
              <a:t> located ~5 miles upstream from Boulder city limit (canyon mouth).</a:t>
            </a:r>
          </a:p>
          <a:p>
            <a:pPr marL="228600" indent="-228600">
              <a:buFont typeface="+mj-lt"/>
              <a:buAutoNum type="arabicPeriod"/>
            </a:pPr>
            <a:r>
              <a:rPr lang="en-US" sz="1200" dirty="0" err="1" smtClean="0">
                <a:solidFill>
                  <a:schemeClr val="tx2"/>
                </a:solidFill>
                <a:effectLst>
                  <a:outerShdw blurRad="38100" dist="38100" dir="2700000" algn="tl">
                    <a:srgbClr val="000000">
                      <a:alpha val="43137"/>
                    </a:srgbClr>
                  </a:outerShdw>
                </a:effectLst>
              </a:rPr>
              <a:t>Fourmile</a:t>
            </a:r>
            <a:r>
              <a:rPr lang="en-US" sz="1200" dirty="0" smtClean="0">
                <a:solidFill>
                  <a:schemeClr val="tx2"/>
                </a:solidFill>
                <a:effectLst>
                  <a:outerShdw blurRad="38100" dist="38100" dir="2700000" algn="tl">
                    <a:srgbClr val="000000">
                      <a:alpha val="43137"/>
                    </a:srgbClr>
                  </a:outerShdw>
                </a:effectLst>
              </a:rPr>
              <a:t> Creek confluence w/Boulder Creek located ~2 miles upstream of Boulder.</a:t>
            </a:r>
          </a:p>
        </p:txBody>
      </p:sp>
      <p:graphicFrame>
        <p:nvGraphicFramePr>
          <p:cNvPr id="12" name="Table 11"/>
          <p:cNvGraphicFramePr>
            <a:graphicFrameLocks noGrp="1"/>
          </p:cNvGraphicFramePr>
          <p:nvPr/>
        </p:nvGraphicFramePr>
        <p:xfrm>
          <a:off x="152400" y="1676400"/>
          <a:ext cx="1676400" cy="2667000"/>
        </p:xfrm>
        <a:graphic>
          <a:graphicData uri="http://schemas.openxmlformats.org/drawingml/2006/table">
            <a:tbl>
              <a:tblPr firstRow="1" bandRow="1">
                <a:tableStyleId>{5C22544A-7EE6-4342-B048-85BDC9FD1C3A}</a:tableStyleId>
              </a:tblPr>
              <a:tblGrid>
                <a:gridCol w="922020"/>
                <a:gridCol w="754380"/>
              </a:tblGrid>
              <a:tr h="533400">
                <a:tc>
                  <a:txBody>
                    <a:bodyPr/>
                    <a:lstStyle/>
                    <a:p>
                      <a:r>
                        <a:rPr lang="en-US" sz="1400" dirty="0" smtClean="0">
                          <a:effectLst>
                            <a:outerShdw blurRad="38100" dist="38100" dir="2700000" algn="tl">
                              <a:srgbClr val="000000">
                                <a:alpha val="43137"/>
                              </a:srgbClr>
                            </a:outerShdw>
                          </a:effectLst>
                        </a:rPr>
                        <a:t>R.I. @</a:t>
                      </a:r>
                    </a:p>
                    <a:p>
                      <a:r>
                        <a:rPr lang="en-US" sz="1400" dirty="0" smtClean="0">
                          <a:effectLst>
                            <a:outerShdw blurRad="38100" dist="38100" dir="2700000" algn="tl">
                              <a:srgbClr val="000000">
                                <a:alpha val="43137"/>
                              </a:srgbClr>
                            </a:outerShdw>
                          </a:effectLst>
                        </a:rPr>
                        <a:t>SH 119</a:t>
                      </a:r>
                      <a:endParaRPr lang="en-US" sz="1400" dirty="0">
                        <a:effectLst>
                          <a:outerShdw blurRad="38100" dist="38100" dir="2700000" algn="tl">
                            <a:srgbClr val="000000">
                              <a:alpha val="43137"/>
                            </a:srgbClr>
                          </a:outerShdw>
                        </a:effectLst>
                      </a:endParaRPr>
                    </a:p>
                  </a:txBody>
                  <a:tcPr>
                    <a:solidFill>
                      <a:srgbClr val="9966FF">
                        <a:alpha val="0"/>
                      </a:srgbClr>
                    </a:solidFill>
                  </a:tcPr>
                </a:tc>
                <a:tc>
                  <a:txBody>
                    <a:bodyPr/>
                    <a:lstStyle/>
                    <a:p>
                      <a:pPr algn="r"/>
                      <a:r>
                        <a:rPr lang="en-US" sz="1400" baseline="0" dirty="0" smtClean="0">
                          <a:effectLst>
                            <a:outerShdw blurRad="38100" dist="38100" dir="2700000" algn="tl">
                              <a:srgbClr val="000000">
                                <a:alpha val="43137"/>
                              </a:srgbClr>
                            </a:outerShdw>
                          </a:effectLst>
                        </a:rPr>
                        <a:t>CWCB</a:t>
                      </a:r>
                    </a:p>
                    <a:p>
                      <a:pPr algn="r"/>
                      <a:r>
                        <a:rPr lang="en-US" sz="1400" baseline="0" dirty="0" smtClean="0">
                          <a:effectLst>
                            <a:outerShdw blurRad="38100" dist="38100" dir="2700000" algn="tl">
                              <a:srgbClr val="000000">
                                <a:alpha val="43137"/>
                              </a:srgbClr>
                            </a:outerShdw>
                          </a:effectLst>
                        </a:rPr>
                        <a:t>1981</a:t>
                      </a:r>
                    </a:p>
                  </a:txBody>
                  <a:tcPr>
                    <a:solidFill>
                      <a:schemeClr val="accent1">
                        <a:alpha val="0"/>
                      </a:schemeClr>
                    </a:solidFill>
                  </a:tcPr>
                </a:tc>
              </a:tr>
              <a:tr h="290557">
                <a:tc>
                  <a:txBody>
                    <a:bodyPr/>
                    <a:lstStyle/>
                    <a:p>
                      <a:r>
                        <a:rPr lang="en-US" sz="1400" dirty="0" smtClean="0">
                          <a:solidFill>
                            <a:srgbClr val="FFC000"/>
                          </a:solidFill>
                          <a:effectLst>
                            <a:outerShdw blurRad="38100" dist="38100" dir="2700000" algn="tl">
                              <a:srgbClr val="000000">
                                <a:alpha val="43137"/>
                              </a:srgbClr>
                            </a:outerShdw>
                          </a:effectLst>
                        </a:rPr>
                        <a:t>2-yr</a:t>
                      </a:r>
                      <a:endParaRPr lang="en-US" sz="1400" dirty="0">
                        <a:solidFill>
                          <a:srgbClr val="FFC000"/>
                        </a:solidFill>
                        <a:effectLst>
                          <a:outerShdw blurRad="38100" dist="38100" dir="2700000" algn="tl">
                            <a:srgbClr val="000000">
                              <a:alpha val="43137"/>
                            </a:srgbClr>
                          </a:outerShdw>
                        </a:effectLst>
                      </a:endParaRPr>
                    </a:p>
                  </a:txBody>
                  <a:tcPr>
                    <a:solidFill>
                      <a:schemeClr val="accent1">
                        <a:tint val="40000"/>
                        <a:alpha val="50000"/>
                      </a:schemeClr>
                    </a:solidFill>
                  </a:tcPr>
                </a:tc>
                <a:tc>
                  <a:txBody>
                    <a:bodyPr/>
                    <a:lstStyle/>
                    <a:p>
                      <a:pPr algn="r"/>
                      <a:r>
                        <a:rPr lang="en-US" sz="1400" dirty="0" smtClean="0">
                          <a:solidFill>
                            <a:srgbClr val="FFC000"/>
                          </a:solidFill>
                          <a:effectLst>
                            <a:outerShdw blurRad="38100" dist="38100" dir="2700000" algn="tl">
                              <a:srgbClr val="000000">
                                <a:alpha val="43137"/>
                              </a:srgbClr>
                            </a:outerShdw>
                          </a:effectLst>
                        </a:rPr>
                        <a:t>450</a:t>
                      </a:r>
                      <a:endParaRPr lang="en-US" sz="1400" dirty="0">
                        <a:solidFill>
                          <a:srgbClr val="FFC000"/>
                        </a:solidFill>
                        <a:effectLst>
                          <a:outerShdw blurRad="38100" dist="38100" dir="2700000" algn="tl">
                            <a:srgbClr val="000000">
                              <a:alpha val="43137"/>
                            </a:srgbClr>
                          </a:outerShdw>
                        </a:effectLst>
                      </a:endParaRPr>
                    </a:p>
                  </a:txBody>
                  <a:tcPr>
                    <a:solidFill>
                      <a:schemeClr val="accent1">
                        <a:tint val="40000"/>
                        <a:alpha val="50000"/>
                      </a:schemeClr>
                    </a:solidFill>
                  </a:tcPr>
                </a:tc>
              </a:tr>
              <a:tr h="290557">
                <a:tc>
                  <a:txBody>
                    <a:bodyPr/>
                    <a:lstStyle/>
                    <a:p>
                      <a:r>
                        <a:rPr lang="en-US" sz="1400" dirty="0" smtClean="0">
                          <a:effectLst>
                            <a:outerShdw blurRad="38100" dist="38100" dir="2700000" algn="tl">
                              <a:srgbClr val="000000">
                                <a:alpha val="43137"/>
                              </a:srgbClr>
                            </a:outerShdw>
                          </a:effectLst>
                        </a:rPr>
                        <a:t>5-yr</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c>
                  <a:txBody>
                    <a:bodyPr/>
                    <a:lstStyle/>
                    <a:p>
                      <a:pPr algn="r"/>
                      <a:r>
                        <a:rPr lang="en-US" sz="1400" dirty="0" smtClean="0">
                          <a:effectLst>
                            <a:outerShdw blurRad="38100" dist="38100" dir="2700000" algn="tl">
                              <a:srgbClr val="000000">
                                <a:alpha val="43137"/>
                              </a:srgbClr>
                            </a:outerShdw>
                          </a:effectLst>
                        </a:rPr>
                        <a:t>850</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r>
              <a:tr h="290557">
                <a:tc>
                  <a:txBody>
                    <a:bodyPr/>
                    <a:lstStyle/>
                    <a:p>
                      <a:r>
                        <a:rPr lang="en-US" sz="1400" dirty="0" smtClean="0">
                          <a:solidFill>
                            <a:srgbClr val="FF0000"/>
                          </a:solidFill>
                          <a:effectLst>
                            <a:outerShdw blurRad="38100" dist="38100" dir="2700000" algn="tl">
                              <a:srgbClr val="000000">
                                <a:alpha val="43137"/>
                              </a:srgbClr>
                            </a:outerShdw>
                          </a:effectLst>
                        </a:rPr>
                        <a:t>10-yr</a:t>
                      </a:r>
                      <a:endParaRPr lang="en-US" sz="1400" dirty="0">
                        <a:solidFill>
                          <a:srgbClr val="FF0000"/>
                        </a:solidFill>
                        <a:effectLst>
                          <a:outerShdw blurRad="38100" dist="38100" dir="2700000" algn="tl">
                            <a:srgbClr val="000000">
                              <a:alpha val="43137"/>
                            </a:srgbClr>
                          </a:outerShdw>
                        </a:effectLst>
                      </a:endParaRPr>
                    </a:p>
                  </a:txBody>
                  <a:tcPr>
                    <a:solidFill>
                      <a:schemeClr val="accent1">
                        <a:tint val="40000"/>
                        <a:alpha val="50000"/>
                      </a:schemeClr>
                    </a:solidFill>
                  </a:tcPr>
                </a:tc>
                <a:tc>
                  <a:txBody>
                    <a:bodyPr/>
                    <a:lstStyle/>
                    <a:p>
                      <a:pPr algn="r"/>
                      <a:r>
                        <a:rPr lang="en-US" sz="1400" dirty="0" smtClean="0">
                          <a:solidFill>
                            <a:srgbClr val="FF0000"/>
                          </a:solidFill>
                          <a:effectLst>
                            <a:outerShdw blurRad="38100" dist="38100" dir="2700000" algn="tl">
                              <a:srgbClr val="000000">
                                <a:alpha val="43137"/>
                              </a:srgbClr>
                            </a:outerShdw>
                          </a:effectLst>
                        </a:rPr>
                        <a:t>1,420</a:t>
                      </a:r>
                    </a:p>
                  </a:txBody>
                  <a:tcPr>
                    <a:solidFill>
                      <a:schemeClr val="accent1">
                        <a:tint val="40000"/>
                        <a:alpha val="50000"/>
                      </a:schemeClr>
                    </a:solidFill>
                  </a:tcPr>
                </a:tc>
              </a:tr>
              <a:tr h="290557">
                <a:tc>
                  <a:txBody>
                    <a:bodyPr/>
                    <a:lstStyle/>
                    <a:p>
                      <a:r>
                        <a:rPr lang="en-US" sz="1400" dirty="0" smtClean="0">
                          <a:effectLst>
                            <a:outerShdw blurRad="38100" dist="38100" dir="2700000" algn="tl">
                              <a:srgbClr val="000000">
                                <a:alpha val="43137"/>
                              </a:srgbClr>
                            </a:outerShdw>
                          </a:effectLst>
                        </a:rPr>
                        <a:t>25-yr</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c>
                  <a:txBody>
                    <a:bodyPr/>
                    <a:lstStyle/>
                    <a:p>
                      <a:pPr algn="r"/>
                      <a:r>
                        <a:rPr lang="en-US" sz="1400" dirty="0" smtClean="0">
                          <a:effectLst>
                            <a:outerShdw blurRad="38100" dist="38100" dir="2700000" algn="tl">
                              <a:srgbClr val="000000">
                                <a:alpha val="43137"/>
                              </a:srgbClr>
                            </a:outerShdw>
                          </a:effectLst>
                        </a:rPr>
                        <a:t>2,700</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r>
              <a:tr h="290557">
                <a:tc>
                  <a:txBody>
                    <a:bodyPr/>
                    <a:lstStyle/>
                    <a:p>
                      <a:r>
                        <a:rPr lang="en-US" sz="1400" dirty="0" smtClean="0">
                          <a:effectLst>
                            <a:outerShdw blurRad="38100" dist="38100" dir="2700000" algn="tl">
                              <a:srgbClr val="000000">
                                <a:alpha val="43137"/>
                              </a:srgbClr>
                            </a:outerShdw>
                          </a:effectLst>
                        </a:rPr>
                        <a:t>50-yr</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c>
                  <a:txBody>
                    <a:bodyPr/>
                    <a:lstStyle/>
                    <a:p>
                      <a:pPr algn="r"/>
                      <a:r>
                        <a:rPr lang="en-US" sz="1400" dirty="0" smtClean="0">
                          <a:effectLst>
                            <a:outerShdw blurRad="38100" dist="38100" dir="2700000" algn="tl">
                              <a:srgbClr val="000000">
                                <a:alpha val="43137"/>
                              </a:srgbClr>
                            </a:outerShdw>
                          </a:effectLst>
                        </a:rPr>
                        <a:t>4,440</a:t>
                      </a:r>
                    </a:p>
                  </a:txBody>
                  <a:tcPr>
                    <a:solidFill>
                      <a:schemeClr val="accent1">
                        <a:tint val="40000"/>
                        <a:alpha val="50000"/>
                      </a:schemeClr>
                    </a:solidFill>
                  </a:tcPr>
                </a:tc>
              </a:tr>
              <a:tr h="290557">
                <a:tc>
                  <a:txBody>
                    <a:bodyPr/>
                    <a:lstStyle/>
                    <a:p>
                      <a:r>
                        <a:rPr lang="en-US" sz="1400" dirty="0" smtClean="0">
                          <a:effectLst>
                            <a:outerShdw blurRad="38100" dist="38100" dir="2700000" algn="tl">
                              <a:srgbClr val="000000">
                                <a:alpha val="43137"/>
                              </a:srgbClr>
                            </a:outerShdw>
                          </a:effectLst>
                        </a:rPr>
                        <a:t>100-yr</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c>
                  <a:txBody>
                    <a:bodyPr/>
                    <a:lstStyle/>
                    <a:p>
                      <a:pPr algn="r"/>
                      <a:r>
                        <a:rPr lang="en-US" sz="1400" dirty="0" smtClean="0">
                          <a:effectLst>
                            <a:outerShdw blurRad="38100" dist="38100" dir="2700000" algn="tl">
                              <a:srgbClr val="000000">
                                <a:alpha val="43137"/>
                              </a:srgbClr>
                            </a:outerShdw>
                          </a:effectLst>
                        </a:rPr>
                        <a:t>6,230</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r>
              <a:tr h="290557">
                <a:tc>
                  <a:txBody>
                    <a:bodyPr/>
                    <a:lstStyle/>
                    <a:p>
                      <a:r>
                        <a:rPr lang="en-US" sz="1400" dirty="0" smtClean="0">
                          <a:effectLst>
                            <a:outerShdw blurRad="38100" dist="38100" dir="2700000" algn="tl">
                              <a:srgbClr val="000000">
                                <a:alpha val="43137"/>
                              </a:srgbClr>
                            </a:outerShdw>
                          </a:effectLst>
                        </a:rPr>
                        <a:t>500-yr</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c>
                  <a:txBody>
                    <a:bodyPr/>
                    <a:lstStyle/>
                    <a:p>
                      <a:pPr algn="r"/>
                      <a:r>
                        <a:rPr lang="en-US" sz="1400" dirty="0" smtClean="0">
                          <a:effectLst>
                            <a:outerShdw blurRad="38100" dist="38100" dir="2700000" algn="tl">
                              <a:srgbClr val="000000">
                                <a:alpha val="43137"/>
                              </a:srgbClr>
                            </a:outerShdw>
                          </a:effectLst>
                        </a:rPr>
                        <a:t>11,640</a:t>
                      </a:r>
                      <a:endParaRPr lang="en-US" sz="1400" dirty="0">
                        <a:effectLst>
                          <a:outerShdw blurRad="38100" dist="38100" dir="2700000" algn="tl">
                            <a:srgbClr val="000000">
                              <a:alpha val="43137"/>
                            </a:srgbClr>
                          </a:outerShdw>
                        </a:effectLst>
                      </a:endParaRPr>
                    </a:p>
                  </a:txBody>
                  <a:tcPr>
                    <a:solidFill>
                      <a:schemeClr val="accent1">
                        <a:tint val="40000"/>
                        <a:alpha val="50000"/>
                      </a:schemeClr>
                    </a:solidFill>
                  </a:tcPr>
                </a:tc>
              </a:tr>
            </a:tbl>
          </a:graphicData>
        </a:graphic>
      </p:graphicFrame>
      <p:sp>
        <p:nvSpPr>
          <p:cNvPr id="13" name="Flowchart: Or 12"/>
          <p:cNvSpPr/>
          <p:nvPr/>
        </p:nvSpPr>
        <p:spPr bwMode="auto">
          <a:xfrm>
            <a:off x="5867400" y="5920668"/>
            <a:ext cx="137160" cy="137160"/>
          </a:xfrm>
          <a:prstGeom prst="flowChartOr">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15" name="Oval Callout 14"/>
          <p:cNvSpPr/>
          <p:nvPr/>
        </p:nvSpPr>
        <p:spPr bwMode="auto">
          <a:xfrm>
            <a:off x="2351848" y="4428478"/>
            <a:ext cx="1752600" cy="685800"/>
          </a:xfrm>
          <a:prstGeom prst="wedgeEllipseCallout">
            <a:avLst>
              <a:gd name="adj1" fmla="val 93235"/>
              <a:gd name="adj2" fmla="val -68504"/>
            </a:avLst>
          </a:prstGeom>
          <a:gradFill>
            <a:gsLst>
              <a:gs pos="6800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a:innerShdw blurRad="63500" dist="50800" dir="8100000">
              <a:prstClr val="black">
                <a:alpha val="50000"/>
              </a:prstClr>
            </a:inn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rPr>
              <a:t>1,700 cfs will overtop SH 119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1905000" y="228600"/>
            <a:ext cx="7239000" cy="1143000"/>
          </a:xfrm>
        </p:spPr>
        <p:txBody>
          <a:bodyPr>
            <a:normAutofit/>
          </a:bodyPr>
          <a:lstStyle/>
          <a:p>
            <a:r>
              <a:rPr lang="en-US" sz="3200" dirty="0" smtClean="0"/>
              <a:t>Short Travel Time/Minimal Attenuation</a:t>
            </a:r>
            <a:endParaRPr lang="en-US" sz="3200" dirty="0"/>
          </a:p>
        </p:txBody>
      </p:sp>
      <p:pic>
        <p:nvPicPr>
          <p:cNvPr id="3074" name="Picture 2"/>
          <p:cNvPicPr>
            <a:picLocks noChangeAspect="1" noChangeArrowheads="1"/>
          </p:cNvPicPr>
          <p:nvPr/>
        </p:nvPicPr>
        <p:blipFill>
          <a:blip r:embed="rId2"/>
          <a:srcRect/>
          <a:stretch>
            <a:fillRect/>
          </a:stretch>
        </p:blipFill>
        <p:spPr bwMode="auto">
          <a:xfrm>
            <a:off x="1905000" y="1371600"/>
            <a:ext cx="7162800" cy="5372100"/>
          </a:xfrm>
          <a:prstGeom prst="rect">
            <a:avLst/>
          </a:prstGeom>
          <a:noFill/>
          <a:ln w="9525">
            <a:noFill/>
            <a:miter lim="800000"/>
            <a:headEnd/>
            <a:tailEnd/>
          </a:ln>
        </p:spPr>
      </p:pic>
      <p:sp>
        <p:nvSpPr>
          <p:cNvPr id="5" name="TextBox 4"/>
          <p:cNvSpPr txBox="1"/>
          <p:nvPr/>
        </p:nvSpPr>
        <p:spPr>
          <a:xfrm>
            <a:off x="152400" y="2590800"/>
            <a:ext cx="1752600" cy="2585323"/>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Hydrograph routed </a:t>
            </a:r>
            <a:r>
              <a:rPr lang="en-US" dirty="0" smtClean="0">
                <a:effectLst>
                  <a:outerShdw blurRad="38100" dist="38100" dir="2700000" algn="tl">
                    <a:srgbClr val="000000">
                      <a:alpha val="43137"/>
                    </a:srgbClr>
                  </a:outerShdw>
                </a:effectLst>
              </a:rPr>
              <a:t>5 miles from FMC-BA to western Boulder city limit (Boulder Creek </a:t>
            </a:r>
            <a:r>
              <a:rPr lang="en-US" dirty="0" smtClean="0">
                <a:effectLst>
                  <a:outerShdw blurRad="38100" dist="38100" dir="2700000" algn="tl">
                    <a:srgbClr val="000000">
                      <a:alpha val="43137"/>
                    </a:srgbClr>
                  </a:outerShdw>
                </a:effectLst>
              </a:rPr>
              <a:t>canyon </a:t>
            </a:r>
            <a:r>
              <a:rPr lang="en-US" dirty="0" smtClean="0">
                <a:effectLst>
                  <a:outerShdw blurRad="38100" dist="38100" dir="2700000" algn="tl">
                    <a:srgbClr val="000000">
                      <a:alpha val="43137"/>
                    </a:srgbClr>
                  </a:outerShdw>
                </a:effectLst>
              </a:rPr>
              <a:t>mouth). </a:t>
            </a:r>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p:txBody>
      </p:sp>
      <p:sp>
        <p:nvSpPr>
          <p:cNvPr id="7" name="Left-Right Arrow 6"/>
          <p:cNvSpPr/>
          <p:nvPr/>
        </p:nvSpPr>
        <p:spPr bwMode="auto">
          <a:xfrm>
            <a:off x="3441879" y="4673958"/>
            <a:ext cx="1161288" cy="457200"/>
          </a:xfrm>
          <a:prstGeom prst="lef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smtClean="0">
                <a:solidFill>
                  <a:schemeClr val="bg1"/>
                </a:solidFill>
                <a:latin typeface="Tahoma" pitchFamily="34" charset="0"/>
              </a:rPr>
              <a:t>1 hour</a:t>
            </a:r>
            <a:endParaRPr kumimoji="0" lang="en-US" sz="1800" b="0" i="0" u="none" strike="noStrike" cap="none" normalizeH="0" baseline="0" dirty="0" smtClean="0">
              <a:ln>
                <a:noFill/>
              </a:ln>
              <a:solidFill>
                <a:schemeClr val="bg1"/>
              </a:solidFill>
              <a:effectLst/>
              <a:latin typeface="Tahoma" pitchFamily="34" charset="0"/>
            </a:endParaRPr>
          </a:p>
        </p:txBody>
      </p:sp>
      <p:sp>
        <p:nvSpPr>
          <p:cNvPr id="8" name="TextBox 7"/>
          <p:cNvSpPr txBox="1"/>
          <p:nvPr/>
        </p:nvSpPr>
        <p:spPr>
          <a:xfrm>
            <a:off x="2209800" y="2057400"/>
            <a:ext cx="3031599" cy="646331"/>
          </a:xfrm>
          <a:prstGeom prst="rect">
            <a:avLst/>
          </a:prstGeom>
          <a:solidFill>
            <a:srgbClr val="A1A1A1"/>
          </a:solidFill>
        </p:spPr>
        <p:txBody>
          <a:bodyPr wrap="none" rtlCol="0">
            <a:spAutoFit/>
          </a:bodyPr>
          <a:lstStyle/>
          <a:p>
            <a:pPr algn="ctr"/>
            <a:r>
              <a:rPr lang="en-US" dirty="0" smtClean="0">
                <a:solidFill>
                  <a:schemeClr val="bg1">
                    <a:lumMod val="50000"/>
                  </a:schemeClr>
                </a:solidFill>
                <a:effectLst>
                  <a:outerShdw blurRad="38100" dist="38100" dir="2700000" algn="tl">
                    <a:srgbClr val="000000">
                      <a:alpha val="43137"/>
                    </a:srgbClr>
                  </a:outerShdw>
                </a:effectLst>
              </a:rPr>
              <a:t>Flood hydrograph routed to </a:t>
            </a:r>
          </a:p>
          <a:p>
            <a:pPr algn="ctr"/>
            <a:r>
              <a:rPr lang="en-US" dirty="0" smtClean="0">
                <a:solidFill>
                  <a:schemeClr val="bg1">
                    <a:lumMod val="50000"/>
                  </a:schemeClr>
                </a:solidFill>
                <a:effectLst>
                  <a:outerShdw blurRad="38100" dist="38100" dir="2700000" algn="tl">
                    <a:srgbClr val="000000">
                      <a:alpha val="43137"/>
                    </a:srgbClr>
                  </a:outerShdw>
                </a:effectLst>
              </a:rPr>
              <a:t>6</a:t>
            </a:r>
            <a:r>
              <a:rPr lang="en-US" baseline="30000" dirty="0" smtClean="0">
                <a:solidFill>
                  <a:schemeClr val="bg1">
                    <a:lumMod val="50000"/>
                  </a:schemeClr>
                </a:solidFill>
                <a:effectLst>
                  <a:outerShdw blurRad="38100" dist="38100" dir="2700000" algn="tl">
                    <a:srgbClr val="000000">
                      <a:alpha val="43137"/>
                    </a:srgbClr>
                  </a:outerShdw>
                </a:effectLst>
              </a:rPr>
              <a:t>th</a:t>
            </a:r>
            <a:r>
              <a:rPr lang="en-US" dirty="0" smtClean="0">
                <a:solidFill>
                  <a:schemeClr val="bg1">
                    <a:lumMod val="50000"/>
                  </a:schemeClr>
                </a:solidFill>
                <a:effectLst>
                  <a:outerShdw blurRad="38100" dist="38100" dir="2700000" algn="tl">
                    <a:srgbClr val="000000">
                      <a:alpha val="43137"/>
                    </a:srgbClr>
                  </a:outerShdw>
                </a:effectLst>
              </a:rPr>
              <a:t> Street in Boulder</a:t>
            </a:r>
            <a:endParaRPr lang="en-US" dirty="0">
              <a:solidFill>
                <a:schemeClr val="bg1">
                  <a:lumMod val="50000"/>
                </a:schemeClr>
              </a:solidFill>
              <a:effectLst>
                <a:outerShdw blurRad="38100" dist="38100" dir="2700000" algn="tl">
                  <a:srgbClr val="000000">
                    <a:alpha val="43137"/>
                  </a:srgbClr>
                </a:outerShdw>
              </a:effectLst>
            </a:endParaRPr>
          </a:p>
        </p:txBody>
      </p:sp>
      <p:sp>
        <p:nvSpPr>
          <p:cNvPr id="9" name="TextBox 8"/>
          <p:cNvSpPr txBox="1"/>
          <p:nvPr/>
        </p:nvSpPr>
        <p:spPr>
          <a:xfrm>
            <a:off x="5943600" y="2362200"/>
            <a:ext cx="2514600" cy="523220"/>
          </a:xfrm>
          <a:prstGeom prst="rect">
            <a:avLst/>
          </a:prstGeom>
          <a:solidFill>
            <a:srgbClr val="A1A1A1"/>
          </a:solidFill>
        </p:spPr>
        <p:txBody>
          <a:bodyPr wrap="square" rtlCol="0">
            <a:spAutoFit/>
          </a:bodyPr>
          <a:lstStyle/>
          <a:p>
            <a:r>
              <a:rPr lang="en-US" sz="1400" dirty="0" smtClean="0">
                <a:solidFill>
                  <a:schemeClr val="bg1">
                    <a:lumMod val="50000"/>
                  </a:schemeClr>
                </a:solidFill>
                <a:effectLst>
                  <a:outerShdw blurRad="38100" dist="38100" dir="2700000" algn="tl">
                    <a:srgbClr val="000000">
                      <a:alpha val="43137"/>
                    </a:srgbClr>
                  </a:outerShdw>
                </a:effectLst>
              </a:rPr>
              <a:t>Approximate magnitude of 1969 flood on Boulder Creek</a:t>
            </a:r>
            <a:endParaRPr lang="en-US" sz="1600"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2438400" y="331632"/>
            <a:ext cx="6400800" cy="5632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p:txBody>
          <a:bodyPr/>
          <a:lstStyle/>
          <a:p>
            <a:r>
              <a:rPr lang="en-US" dirty="0" smtClean="0"/>
              <a:t>Rainfall history</a:t>
            </a:r>
            <a:endParaRPr lang="en-US" dirty="0"/>
          </a:p>
        </p:txBody>
      </p:sp>
      <p:sp>
        <p:nvSpPr>
          <p:cNvPr id="4" name="Text Placeholder 3"/>
          <p:cNvSpPr>
            <a:spLocks noGrp="1"/>
          </p:cNvSpPr>
          <p:nvPr>
            <p:ph type="body" idx="1"/>
          </p:nvPr>
        </p:nvSpPr>
        <p:spPr/>
        <p:txBody>
          <a:bodyPr/>
          <a:lstStyle/>
          <a:p>
            <a:r>
              <a:rPr lang="en-US" dirty="0" smtClean="0"/>
              <a:t>June 3, 2002</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457200" y="1797718"/>
            <a:ext cx="8382000" cy="4907882"/>
          </a:xfrm>
          <a:prstGeom prst="rect">
            <a:avLst/>
          </a:prstGeom>
          <a:noFill/>
          <a:ln w="9525">
            <a:noFill/>
            <a:miter lim="800000"/>
            <a:headEnd/>
            <a:tailEnd/>
          </a:ln>
        </p:spPr>
      </p:pic>
      <p:sp>
        <p:nvSpPr>
          <p:cNvPr id="3" name="Title 2"/>
          <p:cNvSpPr>
            <a:spLocks noGrp="1"/>
          </p:cNvSpPr>
          <p:nvPr>
            <p:ph type="title"/>
          </p:nvPr>
        </p:nvSpPr>
        <p:spPr>
          <a:xfrm>
            <a:off x="1676400" y="274638"/>
            <a:ext cx="7010400" cy="1249362"/>
          </a:xfrm>
        </p:spPr>
        <p:txBody>
          <a:bodyPr>
            <a:normAutofit fontScale="90000"/>
          </a:bodyPr>
          <a:lstStyle/>
          <a:p>
            <a:r>
              <a:rPr lang="en-US" dirty="0" smtClean="0">
                <a:effectLst>
                  <a:outerShdw blurRad="38100" dist="38100" dir="2700000" algn="tl">
                    <a:srgbClr val="000000">
                      <a:alpha val="43137"/>
                    </a:srgbClr>
                  </a:outerShdw>
                </a:effectLst>
              </a:rPr>
              <a:t>Intense Rain Events in Boulder County 1990-2010</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457200" y="1905000"/>
            <a:ext cx="6248400" cy="2438400"/>
          </a:xfrm>
        </p:spPr>
        <p:txBody>
          <a:bodyPr/>
          <a:lstStyle/>
          <a:p>
            <a:pPr marL="0" indent="0" eaLnBrk="1" hangingPunct="1">
              <a:lnSpc>
                <a:spcPct val="90000"/>
              </a:lnSpc>
              <a:buNone/>
            </a:pPr>
            <a:r>
              <a:rPr lang="en-US" dirty="0" smtClean="0">
                <a:effectLst>
                  <a:outerShdw blurRad="38100" dist="38100" dir="2700000" algn="tl">
                    <a:srgbClr val="000000">
                      <a:alpha val="43137"/>
                    </a:srgbClr>
                  </a:outerShdw>
                </a:effectLst>
              </a:rPr>
              <a:t>Provide local governments with early notifications of </a:t>
            </a:r>
            <a:r>
              <a:rPr lang="en-US" u="sng" dirty="0" smtClean="0">
                <a:effectLst>
                  <a:outerShdw blurRad="38100" dist="38100" dir="2700000" algn="tl">
                    <a:srgbClr val="000000">
                      <a:alpha val="43137"/>
                    </a:srgbClr>
                  </a:outerShdw>
                </a:effectLst>
              </a:rPr>
              <a:t>potential</a:t>
            </a:r>
            <a:r>
              <a:rPr lang="en-US" dirty="0" smtClean="0">
                <a:effectLst>
                  <a:outerShdw blurRad="38100" dist="38100" dir="2700000" algn="tl">
                    <a:srgbClr val="000000">
                      <a:alpha val="43137"/>
                    </a:srgbClr>
                  </a:outerShdw>
                </a:effectLst>
              </a:rPr>
              <a:t> and </a:t>
            </a:r>
            <a:r>
              <a:rPr lang="en-US" u="sng" dirty="0" smtClean="0">
                <a:effectLst>
                  <a:outerShdw blurRad="38100" dist="38100" dir="2700000" algn="tl">
                    <a:srgbClr val="000000">
                      <a:alpha val="43137"/>
                    </a:srgbClr>
                  </a:outerShdw>
                </a:effectLst>
              </a:rPr>
              <a:t>imminent</a:t>
            </a:r>
            <a:r>
              <a:rPr lang="en-US" dirty="0" smtClean="0">
                <a:effectLst>
                  <a:outerShdw blurRad="38100" dist="38100" dir="2700000" algn="tl">
                    <a:srgbClr val="000000">
                      <a:alpha val="43137"/>
                    </a:srgbClr>
                  </a:outerShdw>
                </a:effectLst>
              </a:rPr>
              <a:t> flood threats </a:t>
            </a:r>
            <a:r>
              <a:rPr lang="en-US" i="1" dirty="0" smtClean="0">
                <a:effectLst>
                  <a:outerShdw blurRad="38100" dist="38100" dir="2700000" algn="tl">
                    <a:srgbClr val="000000">
                      <a:alpha val="43137"/>
                    </a:srgbClr>
                  </a:outerShdw>
                </a:effectLst>
                <a:latin typeface="Times New Roman" pitchFamily="18" charset="0"/>
              </a:rPr>
              <a:t>(primarily flash flood threats)</a:t>
            </a:r>
            <a:r>
              <a:rPr lang="en-US" dirty="0" smtClean="0">
                <a:effectLst>
                  <a:outerShdw blurRad="38100" dist="38100" dir="2700000" algn="tl">
                    <a:srgbClr val="000000">
                      <a:alpha val="43137"/>
                    </a:srgbClr>
                  </a:outerShdw>
                </a:effectLst>
              </a:rPr>
              <a:t> in time to take appropriate defensive actions.</a:t>
            </a:r>
          </a:p>
        </p:txBody>
      </p:sp>
      <p:sp>
        <p:nvSpPr>
          <p:cNvPr id="4" name="Rectangle 7"/>
          <p:cNvSpPr>
            <a:spLocks noChangeArrowheads="1"/>
          </p:cNvSpPr>
          <p:nvPr/>
        </p:nvSpPr>
        <p:spPr bwMode="auto">
          <a:xfrm>
            <a:off x="1600200" y="292100"/>
            <a:ext cx="5943600" cy="1409700"/>
          </a:xfrm>
          <a:prstGeom prst="rect">
            <a:avLst/>
          </a:prstGeom>
          <a:noFill/>
          <a:ln w="9525">
            <a:noFill/>
            <a:miter lim="800000"/>
            <a:headEnd/>
            <a:tailEnd/>
          </a:ln>
          <a:effectLst/>
        </p:spPr>
        <p:txBody>
          <a:bodyPr/>
          <a:lstStyle/>
          <a:p>
            <a:pPr algn="ctr">
              <a:spcBef>
                <a:spcPts val="0"/>
              </a:spcBef>
              <a:defRPr/>
            </a:pPr>
            <a:r>
              <a:rPr lang="en-US" sz="4400" b="1" dirty="0">
                <a:solidFill>
                  <a:schemeClr val="accent2"/>
                </a:solidFill>
                <a:effectLst>
                  <a:outerShdw blurRad="38100" dist="38100" dir="2700000" algn="tl">
                    <a:srgbClr val="FFFFFF"/>
                  </a:outerShdw>
                </a:effectLst>
                <a:latin typeface="Calibri" pitchFamily="34" charset="0"/>
                <a:cs typeface="Arial" pitchFamily="34" charset="0"/>
              </a:rPr>
              <a:t>Flood Warning Program</a:t>
            </a:r>
          </a:p>
          <a:p>
            <a:pPr algn="ctr">
              <a:spcBef>
                <a:spcPts val="0"/>
              </a:spcBef>
              <a:defRPr/>
            </a:pPr>
            <a:r>
              <a:rPr lang="en-US" sz="4400" b="1" dirty="0" smtClean="0">
                <a:solidFill>
                  <a:schemeClr val="accent2"/>
                </a:solidFill>
                <a:effectLst>
                  <a:outerShdw blurRad="38100" dist="38100" dir="2700000" algn="tl">
                    <a:srgbClr val="FFFFFF"/>
                  </a:outerShdw>
                </a:effectLst>
                <a:latin typeface="Calibri" pitchFamily="34" charset="0"/>
                <a:cs typeface="Arial" pitchFamily="34" charset="0"/>
              </a:rPr>
              <a:t>Primary Mission</a:t>
            </a:r>
            <a:endParaRPr lang="en-US" sz="4400" b="1" dirty="0">
              <a:solidFill>
                <a:schemeClr val="accent2"/>
              </a:solidFill>
              <a:effectLst>
                <a:outerShdw blurRad="38100" dist="38100" dir="2700000" algn="tl">
                  <a:srgbClr val="FFFFFF"/>
                </a:outerShdw>
              </a:effectLst>
              <a:latin typeface="Calibri" pitchFamily="34" charset="0"/>
              <a:cs typeface="Arial" pitchFamily="34" charset="0"/>
            </a:endParaRPr>
          </a:p>
        </p:txBody>
      </p:sp>
      <p:pic>
        <p:nvPicPr>
          <p:cNvPr id="80897" name="Picture 1" descr="C:\Users\kstewart\Pictures\Misc. flood pics\WX-CherryCrk-PlatteRvr-20080816-89.jpg"/>
          <p:cNvPicPr>
            <a:picLocks noChangeAspect="1" noChangeArrowheads="1"/>
          </p:cNvPicPr>
          <p:nvPr/>
        </p:nvPicPr>
        <p:blipFill>
          <a:blip r:embed="rId2" cstate="screen"/>
          <a:srcRect/>
          <a:stretch>
            <a:fillRect/>
          </a:stretch>
        </p:blipFill>
        <p:spPr bwMode="auto">
          <a:xfrm>
            <a:off x="5165525" y="4267199"/>
            <a:ext cx="3673675" cy="2438401"/>
          </a:xfrm>
          <a:prstGeom prst="rect">
            <a:avLst/>
          </a:prstGeom>
          <a:ln>
            <a:noFill/>
          </a:ln>
          <a:effectLst>
            <a:softEdge rad="112500"/>
          </a:effectLst>
        </p:spPr>
      </p:pic>
      <p:pic>
        <p:nvPicPr>
          <p:cNvPr id="80898" name="Picture 2"/>
          <p:cNvPicPr>
            <a:picLocks noChangeAspect="1" noChangeArrowheads="1"/>
          </p:cNvPicPr>
          <p:nvPr/>
        </p:nvPicPr>
        <p:blipFill>
          <a:blip r:embed="rId3"/>
          <a:srcRect/>
          <a:stretch>
            <a:fillRect/>
          </a:stretch>
        </p:blipFill>
        <p:spPr bwMode="auto">
          <a:xfrm>
            <a:off x="6743798" y="1788459"/>
            <a:ext cx="2095402" cy="2438400"/>
          </a:xfrm>
          <a:prstGeom prst="rect">
            <a:avLst/>
          </a:prstGeom>
          <a:ln>
            <a:noFill/>
          </a:ln>
          <a:effectLst>
            <a:softEdge rad="112500"/>
          </a:effectLst>
        </p:spPr>
      </p:pic>
      <p:pic>
        <p:nvPicPr>
          <p:cNvPr id="6" name="Picture 2" descr="Table Mesa 15-aug-2007_news4_2"/>
          <p:cNvPicPr>
            <a:picLocks noChangeAspect="1" noChangeArrowheads="1"/>
          </p:cNvPicPr>
          <p:nvPr/>
        </p:nvPicPr>
        <p:blipFill>
          <a:blip r:embed="rId4"/>
          <a:srcRect/>
          <a:stretch>
            <a:fillRect/>
          </a:stretch>
        </p:blipFill>
        <p:spPr bwMode="auto">
          <a:xfrm>
            <a:off x="5067300" y="4191000"/>
            <a:ext cx="3771900" cy="2514600"/>
          </a:xfrm>
          <a:prstGeom prst="rect">
            <a:avLst/>
          </a:prstGeom>
          <a:ln>
            <a:noFill/>
          </a:ln>
          <a:effectLst>
            <a:softEdge rad="112500"/>
          </a:effectLst>
        </p:spPr>
      </p:pic>
      <p:pic>
        <p:nvPicPr>
          <p:cNvPr id="7" name="Picture 8" descr="chopter_1_9news"/>
          <p:cNvPicPr>
            <a:picLocks noChangeAspect="1" noChangeArrowheads="1"/>
          </p:cNvPicPr>
          <p:nvPr/>
        </p:nvPicPr>
        <p:blipFill>
          <a:blip r:embed="rId5"/>
          <a:srcRect/>
          <a:stretch>
            <a:fillRect/>
          </a:stretch>
        </p:blipFill>
        <p:spPr bwMode="auto">
          <a:xfrm>
            <a:off x="585214" y="4191000"/>
            <a:ext cx="4291586" cy="2514601"/>
          </a:xfrm>
          <a:prstGeom prst="rect">
            <a:avLst/>
          </a:prstGeom>
          <a:ln>
            <a:noFill/>
          </a:ln>
          <a:effectLst>
            <a:softEdge rad="112500"/>
          </a:effectLst>
        </p:spPr>
      </p:pic>
      <p:sp>
        <p:nvSpPr>
          <p:cNvPr id="8" name="TextBox 7"/>
          <p:cNvSpPr txBox="1"/>
          <p:nvPr/>
        </p:nvSpPr>
        <p:spPr>
          <a:xfrm>
            <a:off x="1752600" y="5821859"/>
            <a:ext cx="6062878" cy="769441"/>
          </a:xfrm>
          <a:prstGeom prst="rect">
            <a:avLst/>
          </a:prstGeom>
          <a:noFill/>
        </p:spPr>
        <p:txBody>
          <a:bodyPr wrap="none" rtlCol="0">
            <a:spAutoFit/>
          </a:bodyPr>
          <a:lstStyle/>
          <a:p>
            <a:r>
              <a:rPr lang="en-US" sz="4400"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Saving lives and property</a:t>
            </a:r>
            <a:endParaRPr lang="en-US" sz="44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828800" y="1295400"/>
            <a:ext cx="7162800" cy="5432079"/>
          </a:xfrm>
          <a:prstGeom prst="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1828800" y="148698"/>
            <a:ext cx="7315200" cy="1066800"/>
          </a:xfrm>
          <a:prstGeom prst="rect">
            <a:avLst/>
          </a:prstGeo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dirty="0" smtClean="0">
                <a:solidFill>
                  <a:schemeClr val="tx2"/>
                </a:solidFill>
                <a:effectLst>
                  <a:outerShdw blurRad="38100" dist="38100" dir="2700000" algn="tl">
                    <a:srgbClr val="000000"/>
                  </a:outerShdw>
                </a:effectLst>
                <a:latin typeface="+mj-lt"/>
                <a:ea typeface="+mj-ea"/>
                <a:cs typeface="+mj-cs"/>
              </a:rPr>
              <a:t>Most intense rainfall measurement </a:t>
            </a:r>
            <a:br>
              <a:rPr lang="en-US" sz="3200" kern="0" dirty="0" smtClean="0">
                <a:solidFill>
                  <a:schemeClr val="tx2"/>
                </a:solidFill>
                <a:effectLst>
                  <a:outerShdw blurRad="38100" dist="38100" dir="2700000" algn="tl">
                    <a:srgbClr val="000000"/>
                  </a:outerShdw>
                </a:effectLst>
                <a:latin typeface="+mj-lt"/>
                <a:ea typeface="+mj-ea"/>
                <a:cs typeface="+mj-cs"/>
              </a:rPr>
            </a:br>
            <a:r>
              <a:rPr lang="en-US" sz="3200" kern="0" dirty="0" smtClean="0">
                <a:solidFill>
                  <a:schemeClr val="tx2"/>
                </a:solidFill>
                <a:effectLst>
                  <a:outerShdw blurRad="38100" dist="38100" dir="2700000" algn="tl">
                    <a:srgbClr val="000000"/>
                  </a:outerShdw>
                </a:effectLst>
                <a:latin typeface="+mj-lt"/>
                <a:ea typeface="+mj-ea"/>
                <a:cs typeface="+mj-cs"/>
              </a:rPr>
              <a:t>1990 – 2010 (21 years)</a:t>
            </a:r>
            <a:endParaRPr kumimoji="0" lang="en-US" sz="28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5" name="Title 1"/>
          <p:cNvSpPr txBox="1">
            <a:spLocks/>
          </p:cNvSpPr>
          <p:nvPr/>
        </p:nvSpPr>
        <p:spPr>
          <a:xfrm>
            <a:off x="76200" y="1828800"/>
            <a:ext cx="1752600" cy="4572000"/>
          </a:xfrm>
          <a:prstGeom prst="rect">
            <a:avLst/>
          </a:prstGeom>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kern="0" dirty="0" smtClean="0">
                <a:solidFill>
                  <a:schemeClr val="tx2"/>
                </a:solidFill>
                <a:effectLst>
                  <a:outerShdw blurRad="38100" dist="38100" dir="2700000" algn="tl">
                    <a:srgbClr val="000000"/>
                  </a:outerShdw>
                </a:effectLst>
                <a:latin typeface="+mj-lt"/>
                <a:ea typeface="+mj-ea"/>
                <a:cs typeface="+mj-cs"/>
              </a:rPr>
              <a:t>May 15, 2003</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kern="0" dirty="0" smtClean="0">
                <a:solidFill>
                  <a:schemeClr val="tx2"/>
                </a:solidFill>
                <a:effectLst>
                  <a:outerShdw blurRad="38100" dist="38100" dir="2700000" algn="tl">
                    <a:srgbClr val="000000"/>
                  </a:outerShdw>
                </a:effectLst>
                <a:latin typeface="+mj-lt"/>
                <a:ea typeface="+mj-ea"/>
                <a:cs typeface="+mj-cs"/>
              </a:rPr>
              <a:t>75-minute rainfall totals ending at 8:35 PM</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kern="0" dirty="0" smtClean="0">
                <a:solidFill>
                  <a:schemeClr val="tx2"/>
                </a:solidFill>
                <a:effectLst>
                  <a:outerShdw blurRad="38100" dist="38100" dir="2700000" algn="tl">
                    <a:srgbClr val="000000"/>
                  </a:outerShdw>
                </a:effectLst>
                <a:latin typeface="+mj-lt"/>
                <a:ea typeface="+mj-ea"/>
                <a:cs typeface="+mj-cs"/>
              </a:rPr>
              <a:t>Peak 1-hour at </a:t>
            </a:r>
            <a:r>
              <a:rPr lang="en-US" sz="2000" kern="0" dirty="0" err="1" smtClean="0">
                <a:solidFill>
                  <a:schemeClr val="tx2"/>
                </a:solidFill>
                <a:effectLst>
                  <a:outerShdw blurRad="38100" dist="38100" dir="2700000" algn="tl">
                    <a:srgbClr val="000000"/>
                  </a:outerShdw>
                </a:effectLst>
                <a:latin typeface="+mj-lt"/>
                <a:ea typeface="+mj-ea"/>
                <a:cs typeface="+mj-cs"/>
              </a:rPr>
              <a:t>Betasso</a:t>
            </a:r>
            <a:r>
              <a:rPr lang="en-US" sz="2000" kern="0" dirty="0" smtClean="0">
                <a:solidFill>
                  <a:schemeClr val="tx2"/>
                </a:solidFill>
                <a:effectLst>
                  <a:outerShdw blurRad="38100" dist="38100" dir="2700000" algn="tl">
                    <a:srgbClr val="000000"/>
                  </a:outerShdw>
                </a:effectLst>
                <a:latin typeface="+mj-lt"/>
                <a:ea typeface="+mj-ea"/>
                <a:cs typeface="+mj-cs"/>
              </a:rPr>
              <a:t/>
            </a:r>
            <a:br>
              <a:rPr lang="en-US" sz="2000" kern="0" dirty="0" smtClean="0">
                <a:solidFill>
                  <a:schemeClr val="tx2"/>
                </a:solidFill>
                <a:effectLst>
                  <a:outerShdw blurRad="38100" dist="38100" dir="2700000" algn="tl">
                    <a:srgbClr val="000000"/>
                  </a:outerShdw>
                </a:effectLst>
                <a:latin typeface="+mj-lt"/>
                <a:ea typeface="+mj-ea"/>
                <a:cs typeface="+mj-cs"/>
              </a:rPr>
            </a:br>
            <a:r>
              <a:rPr lang="en-US" sz="2000" kern="0" dirty="0" smtClean="0">
                <a:solidFill>
                  <a:schemeClr val="tx2"/>
                </a:solidFill>
                <a:effectLst>
                  <a:outerShdw blurRad="38100" dist="38100" dir="2700000" algn="tl">
                    <a:srgbClr val="000000"/>
                  </a:outerShdw>
                </a:effectLst>
                <a:latin typeface="+mj-lt"/>
                <a:ea typeface="+mj-ea"/>
                <a:cs typeface="+mj-cs"/>
              </a:rPr>
              <a:t>2.35”</a:t>
            </a:r>
            <a:endParaRPr kumimoji="0" lang="en-US"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6" name="Line Callout 2 5"/>
          <p:cNvSpPr/>
          <p:nvPr/>
        </p:nvSpPr>
        <p:spPr bwMode="auto">
          <a:xfrm>
            <a:off x="6934200" y="2590800"/>
            <a:ext cx="1665841" cy="261610"/>
          </a:xfrm>
          <a:prstGeom prst="borderCallout2">
            <a:avLst>
              <a:gd name="adj1" fmla="val 52685"/>
              <a:gd name="adj2" fmla="val 194"/>
              <a:gd name="adj3" fmla="val 56079"/>
              <a:gd name="adj4" fmla="val -16667"/>
              <a:gd name="adj5" fmla="val 404339"/>
              <a:gd name="adj6" fmla="val -47199"/>
            </a:avLst>
          </a:prstGeom>
          <a:ln>
            <a:solidFill>
              <a:srgbClr val="FF0000"/>
            </a:solidFill>
            <a:headEnd type="none" w="med" len="med"/>
            <a:tailEnd type="arrow"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smtClean="0">
                <a:solidFill>
                  <a:schemeClr val="bg1"/>
                </a:solidFill>
                <a:effectLst>
                  <a:outerShdw blurRad="38100" dist="38100" dir="2700000" algn="tl">
                    <a:srgbClr val="000000">
                      <a:alpha val="43137"/>
                    </a:srgbClr>
                  </a:outerShdw>
                </a:effectLst>
                <a:latin typeface="Tahoma" pitchFamily="34" charset="0"/>
              </a:rPr>
              <a:t>Boulder Creek at Bridge</a:t>
            </a:r>
            <a:endParaRPr kumimoji="0" lang="en-US" sz="1100" b="0" i="0" u="none" strike="noStrike" cap="none" normalizeH="0" baseline="0" dirty="0" smtClean="0">
              <a:ln>
                <a:noFill/>
              </a:ln>
              <a:solidFill>
                <a:schemeClr val="bg1"/>
              </a:solidFill>
              <a:effectLst>
                <a:outerShdw blurRad="38100" dist="38100" dir="2700000" algn="tl">
                  <a:srgbClr val="000000">
                    <a:alpha val="43137"/>
                  </a:srgbClr>
                </a:outerShdw>
              </a:effectLst>
              <a:latin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T legend.png"/>
          <p:cNvPicPr>
            <a:picLocks noChangeAspect="1"/>
          </p:cNvPicPr>
          <p:nvPr/>
        </p:nvPicPr>
        <p:blipFill>
          <a:blip r:embed="rId2" cstate="screen"/>
          <a:stretch>
            <a:fillRect/>
          </a:stretch>
        </p:blipFill>
        <p:spPr>
          <a:xfrm>
            <a:off x="76200" y="4328217"/>
            <a:ext cx="2240164" cy="2386261"/>
          </a:xfrm>
          <a:prstGeom prst="rect">
            <a:avLst/>
          </a:prstGeom>
        </p:spPr>
      </p:pic>
      <p:pic>
        <p:nvPicPr>
          <p:cNvPr id="1027" name="Picture 3"/>
          <p:cNvPicPr>
            <a:picLocks noChangeAspect="1" noChangeArrowheads="1"/>
          </p:cNvPicPr>
          <p:nvPr/>
        </p:nvPicPr>
        <p:blipFill>
          <a:blip r:embed="rId3"/>
          <a:srcRect/>
          <a:stretch>
            <a:fillRect/>
          </a:stretch>
        </p:blipFill>
        <p:spPr bwMode="auto">
          <a:xfrm>
            <a:off x="2286000" y="304800"/>
            <a:ext cx="6564923" cy="64008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60654" y="2512874"/>
            <a:ext cx="2031390" cy="1754326"/>
          </a:xfrm>
          <a:prstGeom prst="rect">
            <a:avLst/>
          </a:prstGeom>
          <a:noFill/>
        </p:spPr>
        <p:txBody>
          <a:bodyPr wrap="none" rtlCol="0">
            <a:spAutoFit/>
          </a:bodyPr>
          <a:lstStyle/>
          <a:p>
            <a:pPr algn="ctr"/>
            <a:r>
              <a:rPr lang="en-US" dirty="0" smtClean="0">
                <a:effectLst>
                  <a:outerShdw blurRad="38100" dist="38100" dir="2700000" algn="tl">
                    <a:srgbClr val="000000">
                      <a:alpha val="43137"/>
                    </a:srgbClr>
                  </a:outerShdw>
                </a:effectLst>
              </a:rPr>
              <a:t>ALERT System</a:t>
            </a:r>
          </a:p>
          <a:p>
            <a:pPr algn="ctr"/>
            <a:r>
              <a:rPr lang="en-US" dirty="0" smtClean="0">
                <a:effectLst>
                  <a:outerShdw blurRad="38100" dist="38100" dir="2700000" algn="tl">
                    <a:srgbClr val="000000">
                      <a:alpha val="43137"/>
                    </a:srgbClr>
                  </a:outerShdw>
                </a:effectLst>
              </a:rPr>
              <a:t>Rainfall Record</a:t>
            </a:r>
          </a:p>
          <a:p>
            <a:pPr algn="ctr"/>
            <a:r>
              <a:rPr lang="en-US" dirty="0" smtClean="0">
                <a:effectLst>
                  <a:outerShdw blurRad="38100" dist="38100" dir="2700000" algn="tl">
                    <a:srgbClr val="000000">
                      <a:alpha val="43137"/>
                    </a:srgbClr>
                  </a:outerShdw>
                </a:effectLst>
              </a:rPr>
              <a:t>Analysis</a:t>
            </a:r>
          </a:p>
          <a:p>
            <a:pPr algn="ctr"/>
            <a:r>
              <a:rPr lang="en-US" dirty="0" smtClean="0">
                <a:effectLst>
                  <a:outerShdw blurRad="38100" dist="38100" dir="2700000" algn="tl">
                    <a:srgbClr val="000000">
                      <a:alpha val="43137"/>
                    </a:srgbClr>
                  </a:outerShdw>
                </a:effectLst>
              </a:rPr>
              <a:t>by</a:t>
            </a:r>
          </a:p>
          <a:p>
            <a:pPr algn="ctr"/>
            <a:r>
              <a:rPr lang="en-US" dirty="0" smtClean="0">
                <a:effectLst>
                  <a:outerShdw blurRad="38100" dist="38100" dir="2700000" algn="tl">
                    <a:srgbClr val="000000">
                      <a:alpha val="43137"/>
                    </a:srgbClr>
                  </a:outerShdw>
                </a:effectLst>
              </a:rPr>
              <a:t>Water &amp; Earth</a:t>
            </a:r>
          </a:p>
          <a:p>
            <a:pPr algn="ctr"/>
            <a:r>
              <a:rPr lang="en-US" dirty="0" smtClean="0">
                <a:effectLst>
                  <a:outerShdw blurRad="38100" dist="38100" dir="2700000" algn="tl">
                    <a:srgbClr val="000000">
                      <a:alpha val="43137"/>
                    </a:srgbClr>
                  </a:outerShdw>
                </a:effectLst>
              </a:rPr>
              <a:t>Technologies, Inc.</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1951" y="1828800"/>
          <a:ext cx="8791893" cy="4876800"/>
        </p:xfrm>
        <a:graphic>
          <a:graphicData uri="http://schemas.openxmlformats.org/drawingml/2006/table">
            <a:tbl>
              <a:tblPr firstRow="1" bandRow="1">
                <a:tableStyleId>{5C22544A-7EE6-4342-B048-85BDC9FD1C3A}</a:tableStyleId>
              </a:tblPr>
              <a:tblGrid>
                <a:gridCol w="714693"/>
                <a:gridCol w="8077200"/>
              </a:tblGrid>
              <a:tr h="296587">
                <a:tc>
                  <a:txBody>
                    <a:bodyPr/>
                    <a:lstStyle/>
                    <a:p>
                      <a:r>
                        <a:rPr lang="en-US" sz="1400" dirty="0" smtClean="0">
                          <a:effectLst>
                            <a:outerShdw blurRad="38100" dist="38100" dir="2700000" algn="tl">
                              <a:srgbClr val="000000">
                                <a:alpha val="43137"/>
                              </a:srgbClr>
                            </a:outerShdw>
                          </a:effectLst>
                        </a:rPr>
                        <a:t>YEAR</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DATES &amp; TIMES</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1990</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Jul-4@1828,</a:t>
                      </a:r>
                      <a:r>
                        <a:rPr lang="en-US" sz="1400" baseline="0" dirty="0" smtClean="0">
                          <a:effectLst>
                            <a:outerShdw blurRad="38100" dist="38100" dir="2700000" algn="tl">
                              <a:srgbClr val="000000">
                                <a:alpha val="43137"/>
                              </a:srgbClr>
                            </a:outerShdw>
                          </a:effectLst>
                        </a:rPr>
                        <a:t> Aug-17@1300</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1991</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May-31@2101, Jun-1@1413, Jul-22@</a:t>
                      </a:r>
                      <a:r>
                        <a:rPr lang="en-US" sz="1400" baseline="0" dirty="0" smtClean="0">
                          <a:effectLst>
                            <a:outerShdw blurRad="38100" dist="38100" dir="2700000" algn="tl">
                              <a:srgbClr val="000000">
                                <a:alpha val="43137"/>
                              </a:srgbClr>
                            </a:outerShdw>
                          </a:effectLst>
                        </a:rPr>
                        <a:t>1358, Aug-3@1051</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1996</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Jul-28@1918, Sep-14@1834</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1997</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Jun-6@1548, Jul-30@1559</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1998</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Jul-8@2352, Jul-24@1915, Jul-25@1814</a:t>
                      </a:r>
                      <a:endParaRPr lang="en-US" sz="1400" dirty="0">
                        <a:effectLst>
                          <a:outerShdw blurRad="38100" dist="38100" dir="2700000" algn="tl">
                            <a:srgbClr val="000000">
                              <a:alpha val="43137"/>
                            </a:srgbClr>
                          </a:outerShdw>
                        </a:effectLst>
                      </a:endParaRPr>
                    </a:p>
                  </a:txBody>
                  <a:tcPr/>
                </a:tc>
              </a:tr>
              <a:tr h="137160">
                <a:tc>
                  <a:txBody>
                    <a:bodyPr/>
                    <a:lstStyle/>
                    <a:p>
                      <a:r>
                        <a:rPr lang="en-US" sz="1400" dirty="0" smtClean="0">
                          <a:effectLst>
                            <a:outerShdw blurRad="38100" dist="38100" dir="2700000" algn="tl">
                              <a:srgbClr val="000000">
                                <a:alpha val="43137"/>
                              </a:srgbClr>
                            </a:outerShdw>
                          </a:effectLst>
                        </a:rPr>
                        <a:t>1999</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Jul-19@1556, Jul-28@1738,</a:t>
                      </a:r>
                      <a:r>
                        <a:rPr lang="en-US" sz="1400" baseline="0" dirty="0" smtClean="0">
                          <a:effectLst>
                            <a:outerShdw blurRad="38100" dist="38100" dir="2700000" algn="tl">
                              <a:srgbClr val="000000">
                                <a:alpha val="43137"/>
                              </a:srgbClr>
                            </a:outerShdw>
                          </a:effectLst>
                        </a:rPr>
                        <a:t> Jul-30@1618, Jul-31@1536, Aug-4@1614, Aug-7@1531, Aug-27@1449</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2000</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Jul-16@2101</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2001</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Aug-9@1931, Aug-30@1912</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2002</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Jun-3@1954</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2003</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May-15@2047, Jun-18@2328, Jul-29@1352, Aug-29@2146</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2004</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Jul-16@1431, Aug-18@1617</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2005</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Jul-25@1708</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2006</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Jun-24@1841, Jul-20@1544, Aug-14@1510</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2007</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Jul-26@2316, Jul-29@1559</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2010</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Jul-4@2032</a:t>
                      </a:r>
                      <a:endParaRPr lang="en-US" sz="1400" dirty="0">
                        <a:effectLst>
                          <a:outerShdw blurRad="38100" dist="38100" dir="2700000" algn="tl">
                            <a:srgbClr val="000000">
                              <a:alpha val="43137"/>
                            </a:srgbClr>
                          </a:outerShdw>
                        </a:effectLst>
                      </a:endParaRPr>
                    </a:p>
                  </a:txBody>
                  <a:tcPr/>
                </a:tc>
              </a:tr>
            </a:tbl>
          </a:graphicData>
        </a:graphic>
      </p:graphicFrame>
      <p:sp>
        <p:nvSpPr>
          <p:cNvPr id="6" name="Title 5"/>
          <p:cNvSpPr>
            <a:spLocks noGrp="1"/>
          </p:cNvSpPr>
          <p:nvPr>
            <p:ph type="title"/>
          </p:nvPr>
        </p:nvSpPr>
        <p:spPr>
          <a:xfrm>
            <a:off x="2057400" y="228600"/>
            <a:ext cx="6934200" cy="1066800"/>
          </a:xfrm>
        </p:spPr>
        <p:txBody>
          <a:bodyPr/>
          <a:lstStyle/>
          <a:p>
            <a:r>
              <a:rPr lang="en-US" sz="2800" dirty="0" smtClean="0"/>
              <a:t>Measured Rainfall Events &gt; 0.9” in 1-hour</a:t>
            </a:r>
            <a:br>
              <a:rPr lang="en-US" sz="2800" dirty="0" smtClean="0"/>
            </a:br>
            <a:r>
              <a:rPr lang="en-US" sz="2800" i="1" dirty="0" smtClean="0">
                <a:latin typeface="Times New Roman" pitchFamily="18" charset="0"/>
                <a:cs typeface="Times New Roman" pitchFamily="18" charset="0"/>
              </a:rPr>
              <a:t>37 days between 1990 &amp; 2010</a:t>
            </a:r>
            <a:endParaRPr lang="en-US" sz="2800" i="1" dirty="0">
              <a:latin typeface="Times New Roman" pitchFamily="18" charset="0"/>
              <a:cs typeface="Times New Roman" pitchFamily="18" charset="0"/>
            </a:endParaRPr>
          </a:p>
        </p:txBody>
      </p:sp>
      <p:sp>
        <p:nvSpPr>
          <p:cNvPr id="5" name="TextBox 4"/>
          <p:cNvSpPr txBox="1"/>
          <p:nvPr/>
        </p:nvSpPr>
        <p:spPr>
          <a:xfrm>
            <a:off x="6585353" y="5003374"/>
            <a:ext cx="2177647" cy="1477328"/>
          </a:xfrm>
          <a:prstGeom prst="rect">
            <a:avLst/>
          </a:prstGeom>
          <a:noFill/>
          <a:ln w="63500" cmpd="thickThin">
            <a:solidFill>
              <a:srgbClr val="800080"/>
            </a:solidFill>
          </a:ln>
          <a:effectLst>
            <a:innerShdw blurRad="63500" dist="50800" dir="18900000">
              <a:prstClr val="black">
                <a:alpha val="50000"/>
              </a:prstClr>
            </a:innerShdw>
          </a:effectLst>
        </p:spPr>
        <p:txBody>
          <a:bodyPr wrap="none" rtlCol="0">
            <a:spAutoFit/>
          </a:bodyPr>
          <a:lstStyle/>
          <a:p>
            <a:r>
              <a:rPr lang="en-US" dirty="0" smtClean="0">
                <a:solidFill>
                  <a:srgbClr val="800080"/>
                </a:solidFill>
                <a:effectLst>
                  <a:outerShdw blurRad="38100" dist="38100" dir="2700000" algn="tl">
                    <a:srgbClr val="000000">
                      <a:alpha val="43137"/>
                    </a:srgbClr>
                  </a:outerShdw>
                </a:effectLst>
                <a:latin typeface="+mn-lt"/>
              </a:rPr>
              <a:t>2 days in May</a:t>
            </a:r>
          </a:p>
          <a:p>
            <a:r>
              <a:rPr lang="en-US" dirty="0" smtClean="0">
                <a:solidFill>
                  <a:srgbClr val="800080"/>
                </a:solidFill>
                <a:effectLst>
                  <a:outerShdw blurRad="38100" dist="38100" dir="2700000" algn="tl">
                    <a:srgbClr val="000000">
                      <a:alpha val="43137"/>
                    </a:srgbClr>
                  </a:outerShdw>
                </a:effectLst>
                <a:latin typeface="+mn-lt"/>
              </a:rPr>
              <a:t>5 days in June</a:t>
            </a:r>
          </a:p>
          <a:p>
            <a:r>
              <a:rPr lang="en-US" dirty="0" smtClean="0">
                <a:solidFill>
                  <a:srgbClr val="800080"/>
                </a:solidFill>
                <a:effectLst>
                  <a:outerShdw blurRad="38100" dist="38100" dir="2700000" algn="tl">
                    <a:srgbClr val="000000">
                      <a:alpha val="43137"/>
                    </a:srgbClr>
                  </a:outerShdw>
                </a:effectLst>
                <a:latin typeface="+mn-lt"/>
              </a:rPr>
              <a:t>20 days in July</a:t>
            </a:r>
          </a:p>
          <a:p>
            <a:r>
              <a:rPr lang="en-US" dirty="0" smtClean="0">
                <a:solidFill>
                  <a:srgbClr val="800080"/>
                </a:solidFill>
                <a:effectLst>
                  <a:outerShdw blurRad="38100" dist="38100" dir="2700000" algn="tl">
                    <a:srgbClr val="000000">
                      <a:alpha val="43137"/>
                    </a:srgbClr>
                  </a:outerShdw>
                </a:effectLst>
                <a:latin typeface="+mn-lt"/>
              </a:rPr>
              <a:t>9 days in August</a:t>
            </a:r>
          </a:p>
          <a:p>
            <a:r>
              <a:rPr lang="en-US" dirty="0" smtClean="0">
                <a:solidFill>
                  <a:srgbClr val="800080"/>
                </a:solidFill>
                <a:effectLst>
                  <a:outerShdw blurRad="38100" dist="38100" dir="2700000" algn="tl">
                    <a:srgbClr val="000000">
                      <a:alpha val="43137"/>
                    </a:srgbClr>
                  </a:outerShdw>
                </a:effectLst>
                <a:latin typeface="+mn-lt"/>
              </a:rPr>
              <a:t>1 day in September</a:t>
            </a:r>
            <a:endParaRPr lang="en-US" dirty="0">
              <a:solidFill>
                <a:srgbClr val="800080"/>
              </a:solidFill>
              <a:effectLst>
                <a:outerShdw blurRad="38100" dist="38100" dir="2700000" algn="tl">
                  <a:srgbClr val="000000">
                    <a:alpha val="43137"/>
                  </a:srgbClr>
                </a:outerShdw>
              </a:effectLst>
              <a:latin typeface="+mn-lt"/>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01966" y="1981200"/>
          <a:ext cx="8791893" cy="4297680"/>
        </p:xfrm>
        <a:graphic>
          <a:graphicData uri="http://schemas.openxmlformats.org/drawingml/2006/table">
            <a:tbl>
              <a:tblPr firstRow="1" bandRow="1">
                <a:tableStyleId>{5C22544A-7EE6-4342-B048-85BDC9FD1C3A}</a:tableStyleId>
              </a:tblPr>
              <a:tblGrid>
                <a:gridCol w="714693"/>
                <a:gridCol w="2969541"/>
                <a:gridCol w="714693"/>
                <a:gridCol w="4392966"/>
              </a:tblGrid>
              <a:tr h="296587">
                <a:tc>
                  <a:txBody>
                    <a:bodyPr/>
                    <a:lstStyle/>
                    <a:p>
                      <a:r>
                        <a:rPr lang="en-US" sz="1400" dirty="0" smtClean="0">
                          <a:effectLst>
                            <a:outerShdw blurRad="38100" dist="38100" dir="2700000" algn="tl">
                              <a:srgbClr val="000000">
                                <a:alpha val="43137"/>
                              </a:srgbClr>
                            </a:outerShdw>
                          </a:effectLst>
                        </a:rPr>
                        <a:t>YEAR</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DATES</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YEAR</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DATES</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1990</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5-28,30 </a:t>
                      </a:r>
                      <a:r>
                        <a:rPr lang="en-US" sz="1400" baseline="0" dirty="0" smtClean="0">
                          <a:effectLst>
                            <a:outerShdw blurRad="38100" dist="38100" dir="2700000" algn="tl">
                              <a:srgbClr val="000000">
                                <a:alpha val="43137"/>
                              </a:srgbClr>
                            </a:outerShdw>
                          </a:effectLst>
                        </a:rPr>
                        <a:t> 7-11,16,19,20  8-5,11,16  9-2,5,6</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2000</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8-16</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1991</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5-15,16,22  6-13  7-25,26  9-9,11</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2001</a:t>
                      </a:r>
                    </a:p>
                  </a:txBody>
                  <a:tcPr/>
                </a:tc>
                <a:tc>
                  <a:txBody>
                    <a:bodyPr/>
                    <a:lstStyle/>
                    <a:p>
                      <a:r>
                        <a:rPr lang="en-US" sz="1400" dirty="0" smtClean="0">
                          <a:effectLst>
                            <a:outerShdw blurRad="38100" dist="38100" dir="2700000" algn="tl">
                              <a:srgbClr val="000000">
                                <a:alpha val="43137"/>
                              </a:srgbClr>
                            </a:outerShdw>
                          </a:effectLst>
                        </a:rPr>
                        <a:t>4-11  7-8,11  8-5,7,8,11,15</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1992</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6-27  9-24,29</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2002</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5-24 </a:t>
                      </a:r>
                      <a:r>
                        <a:rPr lang="en-US" sz="1400" baseline="0" dirty="0" smtClean="0">
                          <a:effectLst>
                            <a:outerShdw blurRad="38100" dist="38100" dir="2700000" algn="tl">
                              <a:srgbClr val="000000">
                                <a:alpha val="43137"/>
                              </a:srgbClr>
                            </a:outerShdw>
                          </a:effectLst>
                        </a:rPr>
                        <a:t>  8-5  9-10,12</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1993</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4-22  6-7,11,17  7-13  9-14,17</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2003</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4-24  6-17,19  7-27  8-30</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1994</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4-30  5-11  6-2,18,20,21  7-31</a:t>
                      </a:r>
                    </a:p>
                    <a:p>
                      <a:r>
                        <a:rPr lang="en-US" sz="1400" dirty="0" smtClean="0">
                          <a:effectLst>
                            <a:outerShdw blurRad="38100" dist="38100" dir="2700000" algn="tl">
                              <a:srgbClr val="000000">
                                <a:alpha val="43137"/>
                              </a:srgbClr>
                            </a:outerShdw>
                          </a:effectLst>
                        </a:rPr>
                        <a:t>8-10,11,13  9-13</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2004</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4-4,5</a:t>
                      </a:r>
                      <a:r>
                        <a:rPr lang="en-US" sz="1400" baseline="0" dirty="0" smtClean="0">
                          <a:effectLst>
                            <a:outerShdw blurRad="38100" dist="38100" dir="2700000" algn="tl">
                              <a:srgbClr val="000000">
                                <a:alpha val="43137"/>
                              </a:srgbClr>
                            </a:outerShdw>
                          </a:effectLst>
                        </a:rPr>
                        <a:t>  5-1  6-8,9,27,29  7-19,23,28  9-19,30</a:t>
                      </a:r>
                      <a:endParaRPr lang="en-US" sz="1400" dirty="0">
                        <a:effectLst>
                          <a:outerShdw blurRad="38100" dist="38100" dir="2700000" algn="tl">
                            <a:srgbClr val="000000">
                              <a:alpha val="43137"/>
                            </a:srgbClr>
                          </a:outerShdw>
                        </a:effectLst>
                      </a:endParaRPr>
                    </a:p>
                  </a:txBody>
                  <a:tcPr/>
                </a:tc>
              </a:tr>
              <a:tr h="137160">
                <a:tc>
                  <a:txBody>
                    <a:bodyPr/>
                    <a:lstStyle/>
                    <a:p>
                      <a:r>
                        <a:rPr lang="en-US" sz="1400" dirty="0" smtClean="0">
                          <a:effectLst>
                            <a:outerShdw blurRad="38100" dist="38100" dir="2700000" algn="tl">
                              <a:srgbClr val="000000">
                                <a:alpha val="43137"/>
                              </a:srgbClr>
                            </a:outerShdw>
                          </a:effectLst>
                        </a:rPr>
                        <a:t>1995</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5-18,29  6-17  7-14 8-19,24  9-14</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2005</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4-11  6-3  8-10,22,23  9-14</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1996</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4-8, 5-23,  6-12,16,21  7-9  9-18</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2006</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4-26  7-2,25</a:t>
                      </a:r>
                      <a:r>
                        <a:rPr lang="en-US" sz="1400" baseline="0" dirty="0" smtClean="0">
                          <a:effectLst>
                            <a:outerShdw blurRad="38100" dist="38100" dir="2700000" algn="tl">
                              <a:srgbClr val="000000">
                                <a:alpha val="43137"/>
                              </a:srgbClr>
                            </a:outerShdw>
                          </a:effectLst>
                        </a:rPr>
                        <a:t>  8-13</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1997</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4-13,25</a:t>
                      </a:r>
                      <a:r>
                        <a:rPr lang="en-US" sz="1400" baseline="0" dirty="0" smtClean="0">
                          <a:effectLst>
                            <a:outerShdw blurRad="38100" dist="38100" dir="2700000" algn="tl">
                              <a:srgbClr val="000000">
                                <a:alpha val="43137"/>
                              </a:srgbClr>
                            </a:outerShdw>
                          </a:effectLst>
                        </a:rPr>
                        <a:t> 6-7,10,12,13  8-3,4,5  9-11</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2007</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5-5,6 </a:t>
                      </a:r>
                      <a:r>
                        <a:rPr lang="en-US" sz="1400" baseline="0" dirty="0" smtClean="0">
                          <a:effectLst>
                            <a:outerShdw blurRad="38100" dist="38100" dir="2700000" algn="tl">
                              <a:srgbClr val="000000">
                                <a:alpha val="43137"/>
                              </a:srgbClr>
                            </a:outerShdw>
                          </a:effectLst>
                        </a:rPr>
                        <a:t>  6-12  7-7,27,30  8-15,17,24  9-5,24</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1998</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4-3,26</a:t>
                      </a:r>
                      <a:r>
                        <a:rPr lang="en-US" sz="1400" baseline="0" dirty="0" smtClean="0">
                          <a:effectLst>
                            <a:outerShdw blurRad="38100" dist="38100" dir="2700000" algn="tl">
                              <a:srgbClr val="000000">
                                <a:alpha val="43137"/>
                              </a:srgbClr>
                            </a:outerShdw>
                          </a:effectLst>
                        </a:rPr>
                        <a:t>  7-22,26,30  8-1,4</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2008</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8-6,9</a:t>
                      </a:r>
                      <a:endParaRPr lang="en-US" sz="1400" dirty="0">
                        <a:effectLst>
                          <a:outerShdw blurRad="38100" dist="38100" dir="2700000" algn="tl">
                            <a:srgbClr val="000000">
                              <a:alpha val="43137"/>
                            </a:srgbClr>
                          </a:outerShdw>
                        </a:effectLst>
                      </a:endParaRPr>
                    </a:p>
                  </a:txBody>
                  <a:tcPr/>
                </a:tc>
              </a:tr>
              <a:tr h="296587">
                <a:tc>
                  <a:txBody>
                    <a:bodyPr/>
                    <a:lstStyle/>
                    <a:p>
                      <a:r>
                        <a:rPr lang="en-US" sz="1400" dirty="0" smtClean="0">
                          <a:effectLst>
                            <a:outerShdw blurRad="38100" dist="38100" dir="2700000" algn="tl">
                              <a:srgbClr val="000000">
                                <a:alpha val="43137"/>
                              </a:srgbClr>
                            </a:outerShdw>
                          </a:effectLst>
                        </a:rPr>
                        <a:t>1999</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5-11,20,24  7-8,16,17,24,29 </a:t>
                      </a:r>
                      <a:br>
                        <a:rPr lang="en-US" sz="1400" dirty="0" smtClean="0">
                          <a:effectLst>
                            <a:outerShdw blurRad="38100" dist="38100" dir="2700000" algn="tl">
                              <a:srgbClr val="000000">
                                <a:alpha val="43137"/>
                              </a:srgbClr>
                            </a:outerShdw>
                          </a:effectLst>
                        </a:rPr>
                      </a:br>
                      <a:r>
                        <a:rPr lang="en-US" sz="1400" dirty="0" smtClean="0">
                          <a:effectLst>
                            <a:outerShdw blurRad="38100" dist="38100" dir="2700000" algn="tl">
                              <a:srgbClr val="000000">
                                <a:alpha val="43137"/>
                              </a:srgbClr>
                            </a:outerShdw>
                          </a:effectLst>
                        </a:rPr>
                        <a:t>8-5,10</a:t>
                      </a:r>
                      <a:r>
                        <a:rPr lang="en-US" sz="1400" baseline="0" dirty="0" smtClean="0">
                          <a:effectLst>
                            <a:outerShdw blurRad="38100" dist="38100" dir="2700000" algn="tl">
                              <a:srgbClr val="000000">
                                <a:alpha val="43137"/>
                              </a:srgbClr>
                            </a:outerShdw>
                          </a:effectLst>
                        </a:rPr>
                        <a:t>  9-2,24,29</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2009</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4-19  5-23  6-24,26  7-27  9-8</a:t>
                      </a:r>
                      <a:endParaRPr lang="en-US" sz="1400" dirty="0">
                        <a:effectLst>
                          <a:outerShdw blurRad="38100" dist="38100" dir="2700000" algn="tl">
                            <a:srgbClr val="000000">
                              <a:alpha val="43137"/>
                            </a:srgbClr>
                          </a:outerShdw>
                        </a:effectLst>
                      </a:endParaRPr>
                    </a:p>
                  </a:txBody>
                  <a:tcPr/>
                </a:tc>
              </a:tr>
              <a:tr h="296587">
                <a:tc>
                  <a:txBody>
                    <a:bodyPr/>
                    <a:lstStyle/>
                    <a:p>
                      <a:endParaRPr lang="en-US" sz="1400" dirty="0">
                        <a:effectLst>
                          <a:outerShdw blurRad="38100" dist="38100" dir="2700000" algn="tl">
                            <a:srgbClr val="000000">
                              <a:alpha val="43137"/>
                            </a:srgbClr>
                          </a:outerShdw>
                        </a:effectLst>
                      </a:endParaRPr>
                    </a:p>
                  </a:txBody>
                  <a:tcPr/>
                </a:tc>
                <a:tc>
                  <a:txBody>
                    <a:bodyPr/>
                    <a:lstStyle/>
                    <a:p>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2010</a:t>
                      </a:r>
                      <a:endParaRPr lang="en-US" sz="1400" dirty="0">
                        <a:effectLst>
                          <a:outerShdw blurRad="38100" dist="38100" dir="2700000" algn="tl">
                            <a:srgbClr val="000000">
                              <a:alpha val="43137"/>
                            </a:srgbClr>
                          </a:outerShdw>
                        </a:effectLst>
                      </a:endParaRPr>
                    </a:p>
                  </a:txBody>
                  <a:tcPr/>
                </a:tc>
                <a:tc>
                  <a:txBody>
                    <a:bodyPr/>
                    <a:lstStyle/>
                    <a:p>
                      <a:r>
                        <a:rPr lang="en-US" sz="1400" dirty="0" smtClean="0">
                          <a:effectLst>
                            <a:outerShdw blurRad="38100" dist="38100" dir="2700000" algn="tl">
                              <a:srgbClr val="000000">
                                <a:alpha val="43137"/>
                              </a:srgbClr>
                            </a:outerShdw>
                          </a:effectLst>
                        </a:rPr>
                        <a:t>4-21  5-14  6-23,26  7-7  8-6,9</a:t>
                      </a:r>
                      <a:endParaRPr lang="en-US" sz="1400" dirty="0">
                        <a:effectLst>
                          <a:outerShdw blurRad="38100" dist="38100" dir="2700000" algn="tl">
                            <a:srgbClr val="000000">
                              <a:alpha val="43137"/>
                            </a:srgbClr>
                          </a:outerShdw>
                        </a:effectLst>
                      </a:endParaRPr>
                    </a:p>
                  </a:txBody>
                  <a:tcPr/>
                </a:tc>
              </a:tr>
            </a:tbl>
          </a:graphicData>
        </a:graphic>
      </p:graphicFrame>
      <p:sp>
        <p:nvSpPr>
          <p:cNvPr id="6" name="Title 5"/>
          <p:cNvSpPr>
            <a:spLocks noGrp="1"/>
          </p:cNvSpPr>
          <p:nvPr>
            <p:ph type="title"/>
          </p:nvPr>
        </p:nvSpPr>
        <p:spPr>
          <a:xfrm>
            <a:off x="2057400" y="228600"/>
            <a:ext cx="6934200" cy="1066800"/>
          </a:xfrm>
        </p:spPr>
        <p:txBody>
          <a:bodyPr/>
          <a:lstStyle/>
          <a:p>
            <a:r>
              <a:rPr lang="en-US" sz="2800" dirty="0" smtClean="0"/>
              <a:t>Measured Rainfall &gt;0.5” &amp; &lt; 0.9” in 1-hr</a:t>
            </a:r>
            <a:br>
              <a:rPr lang="en-US" sz="2800" dirty="0" smtClean="0"/>
            </a:br>
            <a:r>
              <a:rPr lang="en-US" sz="2800" i="1" dirty="0" smtClean="0">
                <a:latin typeface="Times New Roman" pitchFamily="18" charset="0"/>
                <a:cs typeface="Times New Roman" pitchFamily="18" charset="0"/>
              </a:rPr>
              <a:t>151 days between 1990 &amp; 2010</a:t>
            </a:r>
            <a:endParaRPr lang="en-US" sz="2800" i="1" dirty="0">
              <a:latin typeface="Times New Roman" pitchFamily="18" charset="0"/>
              <a:cs typeface="Times New Roman" pitchFamily="18" charset="0"/>
            </a:endParaRPr>
          </a:p>
        </p:txBody>
      </p:sp>
      <p:sp>
        <p:nvSpPr>
          <p:cNvPr id="7" name="TextBox 6"/>
          <p:cNvSpPr txBox="1"/>
          <p:nvPr/>
        </p:nvSpPr>
        <p:spPr>
          <a:xfrm>
            <a:off x="6836266" y="1263590"/>
            <a:ext cx="2155334" cy="1569660"/>
          </a:xfrm>
          <a:prstGeom prst="rect">
            <a:avLst/>
          </a:prstGeom>
          <a:solidFill>
            <a:schemeClr val="accent1">
              <a:lumMod val="40000"/>
              <a:lumOff val="60000"/>
            </a:schemeClr>
          </a:solidFill>
          <a:ln w="63500" cmpd="thickThin">
            <a:solidFill>
              <a:srgbClr val="800080"/>
            </a:solidFill>
          </a:ln>
          <a:effectLst>
            <a:innerShdw blurRad="63500" dist="50800" dir="18900000">
              <a:prstClr val="black">
                <a:alpha val="50000"/>
              </a:prstClr>
            </a:innerShdw>
          </a:effectLst>
        </p:spPr>
        <p:txBody>
          <a:bodyPr wrap="none" rtlCol="0">
            <a:spAutoFit/>
          </a:bodyPr>
          <a:lstStyle/>
          <a:p>
            <a:r>
              <a:rPr lang="en-US" sz="1600" dirty="0" smtClean="0">
                <a:solidFill>
                  <a:srgbClr val="800080"/>
                </a:solidFill>
                <a:effectLst>
                  <a:outerShdw blurRad="38100" dist="38100" dir="2700000" algn="tl">
                    <a:srgbClr val="000000">
                      <a:alpha val="43137"/>
                    </a:srgbClr>
                  </a:outerShdw>
                </a:effectLst>
                <a:latin typeface="+mn-lt"/>
              </a:rPr>
              <a:t>15 days in April</a:t>
            </a:r>
          </a:p>
          <a:p>
            <a:r>
              <a:rPr lang="en-US" sz="1600" dirty="0" smtClean="0">
                <a:solidFill>
                  <a:srgbClr val="800080"/>
                </a:solidFill>
                <a:effectLst>
                  <a:outerShdw blurRad="38100" dist="38100" dir="2700000" algn="tl">
                    <a:srgbClr val="000000">
                      <a:alpha val="43137"/>
                    </a:srgbClr>
                  </a:outerShdw>
                </a:effectLst>
                <a:latin typeface="+mn-lt"/>
              </a:rPr>
              <a:t>18 days in May</a:t>
            </a:r>
          </a:p>
          <a:p>
            <a:r>
              <a:rPr lang="en-US" sz="1600" dirty="0" smtClean="0">
                <a:solidFill>
                  <a:srgbClr val="800080"/>
                </a:solidFill>
                <a:effectLst>
                  <a:outerShdw blurRad="38100" dist="38100" dir="2700000" algn="tl">
                    <a:srgbClr val="000000">
                      <a:alpha val="43137"/>
                    </a:srgbClr>
                  </a:outerShdw>
                </a:effectLst>
                <a:latin typeface="+mn-lt"/>
              </a:rPr>
              <a:t>29 days in June</a:t>
            </a:r>
          </a:p>
          <a:p>
            <a:r>
              <a:rPr lang="en-US" sz="1600" dirty="0" smtClean="0">
                <a:solidFill>
                  <a:srgbClr val="800080"/>
                </a:solidFill>
                <a:effectLst>
                  <a:outerShdw blurRad="38100" dist="38100" dir="2700000" algn="tl">
                    <a:srgbClr val="000000">
                      <a:alpha val="43137"/>
                    </a:srgbClr>
                  </a:outerShdw>
                </a:effectLst>
                <a:latin typeface="+mn-lt"/>
              </a:rPr>
              <a:t>31 days in July</a:t>
            </a:r>
          </a:p>
          <a:p>
            <a:r>
              <a:rPr lang="en-US" sz="1600" dirty="0" smtClean="0">
                <a:solidFill>
                  <a:srgbClr val="800080"/>
                </a:solidFill>
                <a:effectLst>
                  <a:outerShdw blurRad="38100" dist="38100" dir="2700000" algn="tl">
                    <a:srgbClr val="000000">
                      <a:alpha val="43137"/>
                    </a:srgbClr>
                  </a:outerShdw>
                </a:effectLst>
                <a:latin typeface="+mn-lt"/>
              </a:rPr>
              <a:t>34 days in August</a:t>
            </a:r>
          </a:p>
          <a:p>
            <a:r>
              <a:rPr lang="en-US" sz="1600" dirty="0" smtClean="0">
                <a:solidFill>
                  <a:srgbClr val="800080"/>
                </a:solidFill>
                <a:effectLst>
                  <a:outerShdw blurRad="38100" dist="38100" dir="2700000" algn="tl">
                    <a:srgbClr val="000000">
                      <a:alpha val="43137"/>
                    </a:srgbClr>
                  </a:outerShdw>
                </a:effectLst>
                <a:latin typeface="+mn-lt"/>
              </a:rPr>
              <a:t>24 days in September</a:t>
            </a:r>
            <a:endParaRPr lang="en-US" sz="1600" dirty="0">
              <a:solidFill>
                <a:srgbClr val="800080"/>
              </a:solidFill>
              <a:effectLst>
                <a:outerShdw blurRad="38100" dist="38100" dir="2700000" algn="tl">
                  <a:srgbClr val="000000">
                    <a:alpha val="43137"/>
                  </a:srgbClr>
                </a:outerShdw>
              </a:effectLst>
              <a:latin typeface="+mn-l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76400" y="274638"/>
            <a:ext cx="7010400" cy="1249362"/>
          </a:xfrm>
        </p:spPr>
        <p:txBody>
          <a:bodyPr>
            <a:normAutofit/>
          </a:bodyPr>
          <a:lstStyle/>
          <a:p>
            <a:r>
              <a:rPr lang="en-US" dirty="0" smtClean="0">
                <a:effectLst>
                  <a:outerShdw blurRad="38100" dist="38100" dir="2700000" algn="tl">
                    <a:srgbClr val="000000">
                      <a:alpha val="43137"/>
                    </a:srgbClr>
                  </a:outerShdw>
                </a:effectLst>
              </a:rPr>
              <a:t>Some Facts &amp; Opinions</a:t>
            </a:r>
            <a:endParaRPr lang="en-US" dirty="0">
              <a:effectLst>
                <a:outerShdw blurRad="38100" dist="38100" dir="2700000" algn="tl">
                  <a:srgbClr val="000000">
                    <a:alpha val="43137"/>
                  </a:srgbClr>
                </a:outerShdw>
              </a:effectLst>
            </a:endParaRPr>
          </a:p>
        </p:txBody>
      </p:sp>
      <p:sp>
        <p:nvSpPr>
          <p:cNvPr id="4" name="TextBox 3"/>
          <p:cNvSpPr txBox="1"/>
          <p:nvPr/>
        </p:nvSpPr>
        <p:spPr>
          <a:xfrm>
            <a:off x="627356" y="1703034"/>
            <a:ext cx="8001000" cy="5062924"/>
          </a:xfrm>
          <a:prstGeom prst="rect">
            <a:avLst/>
          </a:prstGeom>
          <a:solidFill>
            <a:srgbClr val="800080">
              <a:alpha val="25000"/>
            </a:srgbClr>
          </a:solidFill>
          <a:effectLst>
            <a:outerShdw blurRad="50800" dist="38100" dir="2700000" algn="tl" rotWithShape="0">
              <a:prstClr val="black">
                <a:alpha val="40000"/>
              </a:prstClr>
            </a:outerShdw>
          </a:effectLst>
        </p:spPr>
        <p:txBody>
          <a:bodyPr wrap="square" rtlCol="0">
            <a:spAutoFit/>
          </a:bodyPr>
          <a:lstStyle/>
          <a:p>
            <a:pPr marL="342900" indent="-342900">
              <a:spcAft>
                <a:spcPts val="600"/>
              </a:spcAft>
              <a:buFont typeface="Wingdings" pitchFamily="2" charset="2"/>
              <a:buChar char="Ø"/>
            </a:pPr>
            <a:r>
              <a:rPr lang="en-US" sz="1600" dirty="0" smtClean="0">
                <a:effectLst>
                  <a:outerShdw blurRad="38100" dist="38100" dir="2700000" algn="tl">
                    <a:srgbClr val="000000">
                      <a:alpha val="43137"/>
                    </a:srgbClr>
                  </a:outerShdw>
                </a:effectLst>
                <a:latin typeface="+mn-lt"/>
              </a:rPr>
              <a:t>One-hour rainfall measurements from the ALERT System exceeded 0.9” on 37 days in the past 21 years at one or more locations within a 6-mile radius from the center of the FMC-BA. </a:t>
            </a:r>
          </a:p>
          <a:p>
            <a:pPr marL="342900" indent="-342900">
              <a:spcAft>
                <a:spcPts val="600"/>
              </a:spcAft>
              <a:buFont typeface="Wingdings" pitchFamily="2" charset="2"/>
              <a:buChar char="Ø"/>
            </a:pPr>
            <a:r>
              <a:rPr lang="en-US" sz="1600" dirty="0" smtClean="0">
                <a:effectLst>
                  <a:outerShdw blurRad="38100" dist="38100" dir="2700000" algn="tl">
                    <a:srgbClr val="000000">
                      <a:alpha val="43137"/>
                    </a:srgbClr>
                  </a:outerShdw>
                </a:effectLst>
                <a:latin typeface="+mn-lt"/>
              </a:rPr>
              <a:t>0.75” to 1.25” of rainfall over the FMC-BA is capable of producing </a:t>
            </a:r>
            <a:r>
              <a:rPr lang="en-US" sz="1600" dirty="0" smtClean="0">
                <a:effectLst>
                  <a:outerShdw blurRad="38100" dist="38100" dir="2700000" algn="tl">
                    <a:srgbClr val="000000">
                      <a:alpha val="43137"/>
                    </a:srgbClr>
                  </a:outerShdw>
                </a:effectLst>
                <a:latin typeface="+mn-lt"/>
              </a:rPr>
              <a:t>flood peaks </a:t>
            </a:r>
            <a:r>
              <a:rPr lang="en-US" sz="1600" dirty="0" smtClean="0">
                <a:effectLst>
                  <a:outerShdw blurRad="38100" dist="38100" dir="2700000" algn="tl">
                    <a:srgbClr val="000000">
                      <a:alpha val="43137"/>
                    </a:srgbClr>
                  </a:outerShdw>
                </a:effectLst>
                <a:latin typeface="+mn-lt"/>
              </a:rPr>
              <a:t>on </a:t>
            </a:r>
            <a:r>
              <a:rPr lang="en-US" sz="1600" dirty="0" err="1" smtClean="0">
                <a:effectLst>
                  <a:outerShdw blurRad="38100" dist="38100" dir="2700000" algn="tl">
                    <a:srgbClr val="000000">
                      <a:alpha val="43137"/>
                    </a:srgbClr>
                  </a:outerShdw>
                </a:effectLst>
                <a:latin typeface="+mn-lt"/>
              </a:rPr>
              <a:t>Fourmile</a:t>
            </a:r>
            <a:r>
              <a:rPr lang="en-US" sz="1600" dirty="0" smtClean="0">
                <a:effectLst>
                  <a:outerShdw blurRad="38100" dist="38100" dir="2700000" algn="tl">
                    <a:srgbClr val="000000">
                      <a:alpha val="43137"/>
                    </a:srgbClr>
                  </a:outerShdw>
                </a:effectLst>
                <a:latin typeface="+mn-lt"/>
              </a:rPr>
              <a:t> Creek that could overtop SH 119 (</a:t>
            </a:r>
            <a:r>
              <a:rPr lang="en-US" sz="1600" dirty="0" err="1" smtClean="0">
                <a:effectLst>
                  <a:outerShdw blurRad="38100" dist="38100" dir="2700000" algn="tl">
                    <a:srgbClr val="000000">
                      <a:alpha val="43137"/>
                    </a:srgbClr>
                  </a:outerShdw>
                </a:effectLst>
                <a:latin typeface="+mn-lt"/>
              </a:rPr>
              <a:t>Qcap</a:t>
            </a:r>
            <a:r>
              <a:rPr lang="en-US" sz="1600" dirty="0" smtClean="0">
                <a:effectLst>
                  <a:outerShdw blurRad="38100" dist="38100" dir="2700000" algn="tl">
                    <a:srgbClr val="000000">
                      <a:alpha val="43137"/>
                    </a:srgbClr>
                  </a:outerShdw>
                </a:effectLst>
                <a:latin typeface="+mn-lt"/>
              </a:rPr>
              <a:t> ~1,700 cfs unobstructed)</a:t>
            </a:r>
          </a:p>
          <a:p>
            <a:pPr marL="342900" indent="-342900">
              <a:spcAft>
                <a:spcPts val="600"/>
              </a:spcAft>
              <a:buFont typeface="Wingdings" pitchFamily="2" charset="2"/>
              <a:buChar char="Ø"/>
            </a:pPr>
            <a:r>
              <a:rPr lang="en-US" sz="1600" dirty="0" smtClean="0">
                <a:effectLst>
                  <a:outerShdw blurRad="38100" dist="38100" dir="2700000" algn="tl">
                    <a:srgbClr val="000000">
                      <a:alpha val="43137"/>
                    </a:srgbClr>
                  </a:outerShdw>
                </a:effectLst>
                <a:latin typeface="+mn-lt"/>
              </a:rPr>
              <a:t>As little as 500 cfs will threaten existing private drive crossings along </a:t>
            </a:r>
            <a:r>
              <a:rPr lang="en-US" sz="1600" dirty="0" err="1" smtClean="0">
                <a:effectLst>
                  <a:outerShdw blurRad="38100" dist="38100" dir="2700000" algn="tl">
                    <a:srgbClr val="000000">
                      <a:alpha val="43137"/>
                    </a:srgbClr>
                  </a:outerShdw>
                </a:effectLst>
                <a:latin typeface="+mn-lt"/>
              </a:rPr>
              <a:t>Fourmile</a:t>
            </a:r>
            <a:r>
              <a:rPr lang="en-US" sz="1600" dirty="0" smtClean="0">
                <a:effectLst>
                  <a:outerShdw blurRad="38100" dist="38100" dir="2700000" algn="tl">
                    <a:srgbClr val="000000">
                      <a:alpha val="43137"/>
                    </a:srgbClr>
                  </a:outerShdw>
                </a:effectLst>
                <a:latin typeface="+mn-lt"/>
              </a:rPr>
              <a:t> </a:t>
            </a:r>
            <a:r>
              <a:rPr lang="en-US" sz="1600" dirty="0" smtClean="0">
                <a:effectLst>
                  <a:outerShdw blurRad="38100" dist="38100" dir="2700000" algn="tl">
                    <a:srgbClr val="000000">
                      <a:alpha val="43137"/>
                    </a:srgbClr>
                  </a:outerShdw>
                </a:effectLst>
                <a:latin typeface="+mn-lt"/>
              </a:rPr>
              <a:t>Creek, which </a:t>
            </a:r>
            <a:r>
              <a:rPr lang="en-US" sz="1600" dirty="0" smtClean="0">
                <a:effectLst>
                  <a:outerShdw blurRad="38100" dist="38100" dir="2700000" algn="tl">
                    <a:srgbClr val="000000">
                      <a:alpha val="43137"/>
                    </a:srgbClr>
                  </a:outerShdw>
                </a:effectLst>
                <a:latin typeface="+mn-lt"/>
              </a:rPr>
              <a:t>is </a:t>
            </a:r>
            <a:r>
              <a:rPr lang="en-US" sz="1600" dirty="0" smtClean="0">
                <a:effectLst>
                  <a:outerShdw blurRad="38100" dist="38100" dir="2700000" algn="tl">
                    <a:srgbClr val="000000">
                      <a:alpha val="43137"/>
                    </a:srgbClr>
                  </a:outerShdw>
                </a:effectLst>
                <a:latin typeface="+mn-lt"/>
              </a:rPr>
              <a:t>highly likely </a:t>
            </a:r>
            <a:r>
              <a:rPr lang="en-US" sz="1600" dirty="0" smtClean="0">
                <a:effectLst>
                  <a:outerShdw blurRad="38100" dist="38100" dir="2700000" algn="tl">
                    <a:srgbClr val="000000">
                      <a:alpha val="43137"/>
                    </a:srgbClr>
                  </a:outerShdw>
                </a:effectLst>
                <a:latin typeface="+mn-lt"/>
              </a:rPr>
              <a:t>from 1-hour rainfalls exceeding 0.5”</a:t>
            </a:r>
          </a:p>
          <a:p>
            <a:pPr marL="342900" indent="-342900">
              <a:spcAft>
                <a:spcPts val="600"/>
              </a:spcAft>
              <a:buFont typeface="Wingdings" pitchFamily="2" charset="2"/>
              <a:buChar char="Ø"/>
            </a:pPr>
            <a:r>
              <a:rPr lang="en-US" sz="1600" dirty="0" smtClean="0">
                <a:effectLst>
                  <a:outerShdw blurRad="38100" dist="38100" dir="2700000" algn="tl">
                    <a:srgbClr val="000000">
                      <a:alpha val="43137"/>
                    </a:srgbClr>
                  </a:outerShdw>
                </a:effectLst>
                <a:latin typeface="+mn-lt"/>
              </a:rPr>
              <a:t>The number of private homes and other habitable structures at risk from flooding </a:t>
            </a:r>
            <a:r>
              <a:rPr lang="en-US" sz="1600" dirty="0" smtClean="0">
                <a:effectLst>
                  <a:outerShdw blurRad="38100" dist="38100" dir="2700000" algn="tl">
                    <a:srgbClr val="000000">
                      <a:alpha val="43137"/>
                    </a:srgbClr>
                  </a:outerShdw>
                </a:effectLst>
                <a:latin typeface="+mn-lt"/>
              </a:rPr>
              <a:t>in the </a:t>
            </a:r>
            <a:r>
              <a:rPr lang="en-US" sz="1600" dirty="0" smtClean="0">
                <a:effectLst>
                  <a:outerShdw blurRad="38100" dist="38100" dir="2700000" algn="tl">
                    <a:srgbClr val="000000">
                      <a:alpha val="43137"/>
                    </a:srgbClr>
                  </a:outerShdw>
                </a:effectLst>
                <a:latin typeface="+mn-lt"/>
              </a:rPr>
              <a:t>FMC-BA and along </a:t>
            </a:r>
            <a:r>
              <a:rPr lang="en-US" sz="1600" dirty="0" err="1" smtClean="0">
                <a:effectLst>
                  <a:outerShdw blurRad="38100" dist="38100" dir="2700000" algn="tl">
                    <a:srgbClr val="000000">
                      <a:alpha val="43137"/>
                    </a:srgbClr>
                  </a:outerShdw>
                </a:effectLst>
                <a:latin typeface="+mn-lt"/>
              </a:rPr>
              <a:t>Fourmile</a:t>
            </a:r>
            <a:r>
              <a:rPr lang="en-US" sz="1600" dirty="0" smtClean="0">
                <a:effectLst>
                  <a:outerShdw blurRad="38100" dist="38100" dir="2700000" algn="tl">
                    <a:srgbClr val="000000">
                      <a:alpha val="43137"/>
                    </a:srgbClr>
                  </a:outerShdw>
                </a:effectLst>
                <a:latin typeface="+mn-lt"/>
              </a:rPr>
              <a:t> Creek downstream is large (60-75).</a:t>
            </a:r>
          </a:p>
          <a:p>
            <a:pPr marL="342900" indent="-342900">
              <a:spcAft>
                <a:spcPts val="600"/>
              </a:spcAft>
              <a:buFont typeface="Wingdings" pitchFamily="2" charset="2"/>
              <a:buChar char="Ø"/>
            </a:pPr>
            <a:r>
              <a:rPr lang="en-US" sz="1600" dirty="0" smtClean="0">
                <a:effectLst>
                  <a:outerShdw blurRad="38100" dist="38100" dir="2700000" algn="tl">
                    <a:srgbClr val="000000">
                      <a:alpha val="43137"/>
                    </a:srgbClr>
                  </a:outerShdw>
                </a:effectLst>
                <a:latin typeface="+mn-lt"/>
              </a:rPr>
              <a:t>The Boulder Mountain Lodge is at very high risk of inundation due to its location being a short distance upstream of SH 119, which can backup floodwaters to a depth of 19-feet or more when flow rates exceed 1,000 cfs. </a:t>
            </a:r>
          </a:p>
          <a:p>
            <a:pPr marL="342900" indent="-342900">
              <a:spcAft>
                <a:spcPts val="600"/>
              </a:spcAft>
              <a:buFont typeface="Wingdings" pitchFamily="2" charset="2"/>
              <a:buChar char="Ø"/>
            </a:pPr>
            <a:r>
              <a:rPr lang="en-US" sz="1600" dirty="0" smtClean="0">
                <a:effectLst>
                  <a:outerShdw blurRad="38100" dist="38100" dir="2700000" algn="tl">
                    <a:srgbClr val="000000">
                      <a:alpha val="43137"/>
                    </a:srgbClr>
                  </a:outerShdw>
                </a:effectLst>
                <a:latin typeface="+mn-lt"/>
              </a:rPr>
              <a:t>Liquid propane tanks pose a significant threat that could impact Boulder.</a:t>
            </a:r>
          </a:p>
          <a:p>
            <a:pPr marL="342900" indent="-342900">
              <a:spcAft>
                <a:spcPts val="600"/>
              </a:spcAft>
              <a:buFont typeface="Wingdings" pitchFamily="2" charset="2"/>
              <a:buChar char="Ø"/>
            </a:pPr>
            <a:r>
              <a:rPr lang="en-US" sz="1600" dirty="0" smtClean="0">
                <a:effectLst>
                  <a:outerShdw blurRad="38100" dist="38100" dir="2700000" algn="tl">
                    <a:srgbClr val="000000">
                      <a:alpha val="43137"/>
                    </a:srgbClr>
                  </a:outerShdw>
                </a:effectLst>
                <a:latin typeface="+mn-lt"/>
              </a:rPr>
              <a:t>The May 30, 1995 estimated peak flow of 400-500 cfs on </a:t>
            </a:r>
            <a:r>
              <a:rPr lang="en-US" sz="1600" dirty="0" err="1" smtClean="0">
                <a:effectLst>
                  <a:outerShdw blurRad="38100" dist="38100" dir="2700000" algn="tl">
                    <a:srgbClr val="000000">
                      <a:alpha val="43137"/>
                    </a:srgbClr>
                  </a:outerShdw>
                </a:effectLst>
                <a:latin typeface="+mn-lt"/>
              </a:rPr>
              <a:t>Fourmile</a:t>
            </a:r>
            <a:r>
              <a:rPr lang="en-US" sz="1600" dirty="0" smtClean="0">
                <a:effectLst>
                  <a:outerShdw blurRad="38100" dist="38100" dir="2700000" algn="tl">
                    <a:srgbClr val="000000">
                      <a:alpha val="43137"/>
                    </a:srgbClr>
                  </a:outerShdw>
                </a:effectLst>
                <a:latin typeface="+mn-lt"/>
              </a:rPr>
              <a:t> Creek was likely the largest in recent memory.</a:t>
            </a:r>
          </a:p>
          <a:p>
            <a:pPr marL="342900" indent="-342900">
              <a:spcAft>
                <a:spcPts val="600"/>
              </a:spcAft>
              <a:buFont typeface="Wingdings" pitchFamily="2" charset="2"/>
              <a:buChar char="Ø"/>
            </a:pPr>
            <a:r>
              <a:rPr lang="en-US" sz="1600" dirty="0" smtClean="0">
                <a:effectLst>
                  <a:outerShdw blurRad="38100" dist="38100" dir="2700000" algn="tl">
                    <a:srgbClr val="000000">
                      <a:alpha val="43137"/>
                    </a:srgbClr>
                  </a:outerShdw>
                </a:effectLst>
                <a:latin typeface="+mn-lt"/>
              </a:rPr>
              <a:t>The May 15, 2003 storm...a 100-year rainfall at the </a:t>
            </a:r>
            <a:r>
              <a:rPr lang="en-US" sz="1600" dirty="0" err="1" smtClean="0">
                <a:effectLst>
                  <a:outerShdw blurRad="38100" dist="38100" dir="2700000" algn="tl">
                    <a:srgbClr val="000000">
                      <a:alpha val="43137"/>
                    </a:srgbClr>
                  </a:outerShdw>
                </a:effectLst>
                <a:latin typeface="+mn-lt"/>
              </a:rPr>
              <a:t>Betasso</a:t>
            </a:r>
            <a:r>
              <a:rPr lang="en-US" sz="1600" dirty="0" smtClean="0">
                <a:effectLst>
                  <a:outerShdw blurRad="38100" dist="38100" dir="2700000" algn="tl">
                    <a:srgbClr val="000000">
                      <a:alpha val="43137"/>
                    </a:srgbClr>
                  </a:outerShdw>
                </a:effectLst>
                <a:latin typeface="+mn-lt"/>
              </a:rPr>
              <a:t>…produced an estimated peak flow of only 400 cfs in </a:t>
            </a:r>
            <a:r>
              <a:rPr lang="en-US" sz="1600" dirty="0" err="1" smtClean="0">
                <a:effectLst>
                  <a:outerShdw blurRad="38100" dist="38100" dir="2700000" algn="tl">
                    <a:srgbClr val="000000">
                      <a:alpha val="43137"/>
                    </a:srgbClr>
                  </a:outerShdw>
                </a:effectLst>
                <a:latin typeface="+mn-lt"/>
              </a:rPr>
              <a:t>Fourmile</a:t>
            </a:r>
            <a:r>
              <a:rPr lang="en-US" sz="1600" dirty="0" smtClean="0">
                <a:effectLst>
                  <a:outerShdw blurRad="38100" dist="38100" dir="2700000" algn="tl">
                    <a:srgbClr val="000000">
                      <a:alpha val="43137"/>
                    </a:srgbClr>
                  </a:outerShdw>
                </a:effectLst>
                <a:latin typeface="+mn-lt"/>
              </a:rPr>
              <a:t> Creek.  That would look much different today.</a:t>
            </a:r>
            <a:endParaRPr lang="en-US" sz="1600" dirty="0">
              <a:effectLst>
                <a:outerShdw blurRad="38100" dist="38100" dir="2700000" algn="tl">
                  <a:srgbClr val="000000">
                    <a:alpha val="43137"/>
                  </a:srgbClr>
                </a:outerShdw>
              </a:effectLst>
              <a:latin typeface="+mn-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isman 1891-1893.png"/>
          <p:cNvPicPr>
            <a:picLocks noChangeAspect="1"/>
          </p:cNvPicPr>
          <p:nvPr/>
        </p:nvPicPr>
        <p:blipFill>
          <a:blip r:embed="rId2"/>
          <a:srcRect/>
          <a:stretch>
            <a:fillRect/>
          </a:stretch>
        </p:blipFill>
        <p:spPr>
          <a:xfrm>
            <a:off x="12435" y="0"/>
            <a:ext cx="9158785"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1216025" y="1828800"/>
            <a:ext cx="6784975" cy="1143000"/>
          </a:xfrm>
        </p:spPr>
        <p:txBody>
          <a:bodyPr/>
          <a:lstStyle/>
          <a:p>
            <a:r>
              <a:rPr lang="en-US" dirty="0" err="1" smtClean="0"/>
              <a:t>Crisman</a:t>
            </a:r>
            <a:r>
              <a:rPr lang="en-US" dirty="0" smtClean="0"/>
              <a:t>, Colorado</a:t>
            </a:r>
            <a:br>
              <a:rPr lang="en-US" dirty="0" smtClean="0"/>
            </a:br>
            <a:r>
              <a:rPr lang="en-US" dirty="0" smtClean="0"/>
              <a:t> </a:t>
            </a:r>
            <a:r>
              <a:rPr lang="en-US" dirty="0" smtClean="0"/>
              <a:t>1891-1893</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9375" t="8000" r="18750" b="5000"/>
          <a:stretch>
            <a:fillRect/>
          </a:stretch>
        </p:blipFill>
        <p:spPr bwMode="auto">
          <a:xfrm>
            <a:off x="228600" y="152400"/>
            <a:ext cx="8763000" cy="6629400"/>
          </a:xfrm>
          <a:prstGeom prst="rect">
            <a:avLst/>
          </a:prstGeom>
          <a:ln>
            <a:noFill/>
          </a:ln>
          <a:effectLst>
            <a:softEdge rad="112500"/>
          </a:effectLst>
        </p:spPr>
      </p:pic>
      <p:sp>
        <p:nvSpPr>
          <p:cNvPr id="6" name="Title 5"/>
          <p:cNvSpPr>
            <a:spLocks noGrp="1"/>
          </p:cNvSpPr>
          <p:nvPr>
            <p:ph type="title"/>
          </p:nvPr>
        </p:nvSpPr>
        <p:spPr>
          <a:xfrm>
            <a:off x="4114800" y="328137"/>
            <a:ext cx="4800600" cy="1323439"/>
          </a:xfrm>
        </p:spPr>
        <p:txBody>
          <a:bodyPr wrap="square">
            <a:spAutoFit/>
          </a:bodyPr>
          <a:lstStyle/>
          <a:p>
            <a:pPr algn="r"/>
            <a:r>
              <a:rPr lang="en-US" sz="4000" b="1" i="1" dirty="0" smtClean="0">
                <a:solidFill>
                  <a:srgbClr val="FF0000"/>
                </a:solidFill>
                <a:effectLst>
                  <a:outerShdw blurRad="38100" dist="38100" dir="2700000" algn="tl">
                    <a:srgbClr val="000000">
                      <a:alpha val="43137"/>
                    </a:srgbClr>
                  </a:outerShdw>
                </a:effectLst>
              </a:rPr>
              <a:t>UDFCD Serving 39 </a:t>
            </a:r>
            <a:br>
              <a:rPr lang="en-US" sz="4000" b="1" i="1" dirty="0" smtClean="0">
                <a:solidFill>
                  <a:srgbClr val="FF0000"/>
                </a:solidFill>
                <a:effectLst>
                  <a:outerShdw blurRad="38100" dist="38100" dir="2700000" algn="tl">
                    <a:srgbClr val="000000">
                      <a:alpha val="43137"/>
                    </a:srgbClr>
                  </a:outerShdw>
                </a:effectLst>
              </a:rPr>
            </a:br>
            <a:r>
              <a:rPr lang="en-US" sz="4000" b="1" i="1" dirty="0" smtClean="0">
                <a:solidFill>
                  <a:srgbClr val="FF0000"/>
                </a:solidFill>
                <a:effectLst>
                  <a:outerShdw blurRad="38100" dist="38100" dir="2700000" algn="tl">
                    <a:srgbClr val="000000">
                      <a:alpha val="43137"/>
                    </a:srgbClr>
                  </a:outerShdw>
                </a:effectLst>
              </a:rPr>
              <a:t>Local Governments</a:t>
            </a:r>
            <a:endParaRPr lang="en-US" sz="4000" b="1" i="1" dirty="0">
              <a:solidFill>
                <a:srgbClr val="FF00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screen"/>
          <a:srcRect/>
          <a:stretch>
            <a:fillRect/>
          </a:stretch>
        </p:blipFill>
        <p:spPr bwMode="auto">
          <a:xfrm>
            <a:off x="6623496" y="1143000"/>
            <a:ext cx="2406203" cy="2895600"/>
          </a:xfrm>
          <a:prstGeom prst="rect">
            <a:avLst/>
          </a:prstGeom>
          <a:ln>
            <a:noFill/>
          </a:ln>
          <a:effectLst>
            <a:outerShdw blurRad="190500" algn="tl" rotWithShape="0">
              <a:srgbClr val="000000">
                <a:alpha val="70000"/>
              </a:srgbClr>
            </a:outerShdw>
          </a:effectLst>
        </p:spPr>
      </p:pic>
      <p:pic>
        <p:nvPicPr>
          <p:cNvPr id="37891" name="Picture 10" descr="4383"/>
          <p:cNvPicPr>
            <a:picLocks noChangeAspect="1" noChangeArrowheads="1"/>
          </p:cNvPicPr>
          <p:nvPr/>
        </p:nvPicPr>
        <p:blipFill>
          <a:blip r:embed="rId4"/>
          <a:srcRect l="6287" b="6061"/>
          <a:stretch>
            <a:fillRect/>
          </a:stretch>
        </p:blipFill>
        <p:spPr bwMode="auto">
          <a:xfrm>
            <a:off x="152400" y="4343400"/>
            <a:ext cx="2271713" cy="2362200"/>
          </a:xfrm>
          <a:prstGeom prst="rect">
            <a:avLst/>
          </a:prstGeom>
          <a:ln>
            <a:noFill/>
          </a:ln>
          <a:effectLst>
            <a:outerShdw blurRad="190500" algn="tl" rotWithShape="0">
              <a:srgbClr val="000000">
                <a:alpha val="70000"/>
              </a:srgbClr>
            </a:outerShdw>
          </a:effectLst>
        </p:spPr>
      </p:pic>
      <p:sp>
        <p:nvSpPr>
          <p:cNvPr id="46091" name="Rectangle 11"/>
          <p:cNvSpPr>
            <a:spLocks noGrp="1" noChangeArrowheads="1"/>
          </p:cNvSpPr>
          <p:nvPr>
            <p:ph type="title"/>
          </p:nvPr>
        </p:nvSpPr>
        <p:spPr>
          <a:xfrm>
            <a:off x="139700" y="304800"/>
            <a:ext cx="8915400" cy="609600"/>
          </a:xfrm>
        </p:spPr>
        <p:txBody>
          <a:bodyPr>
            <a:noAutofit/>
          </a:bodyPr>
          <a:lstStyle/>
          <a:p>
            <a:pPr algn="ctr" eaLnBrk="1" hangingPunct="1">
              <a:defRPr/>
            </a:pPr>
            <a:r>
              <a:rPr lang="en-US" sz="3600" b="1" dirty="0" smtClean="0">
                <a:solidFill>
                  <a:schemeClr val="tx1"/>
                </a:solidFill>
                <a:effectLst>
                  <a:outerShdw blurRad="38100" dist="38100" dir="2700000" algn="tl">
                    <a:srgbClr val="C0C0C0"/>
                  </a:outerShdw>
                </a:effectLst>
              </a:rPr>
              <a:t>Early Flood Detection – The ALERT System</a:t>
            </a:r>
          </a:p>
        </p:txBody>
      </p:sp>
      <p:pic>
        <p:nvPicPr>
          <p:cNvPr id="37893" name="Picture 14" descr="repeater"/>
          <p:cNvPicPr>
            <a:picLocks noChangeAspect="1" noChangeArrowheads="1"/>
          </p:cNvPicPr>
          <p:nvPr/>
        </p:nvPicPr>
        <p:blipFill>
          <a:blip r:embed="rId5"/>
          <a:srcRect l="6250"/>
          <a:stretch>
            <a:fillRect/>
          </a:stretch>
        </p:blipFill>
        <p:spPr bwMode="auto">
          <a:xfrm>
            <a:off x="152400" y="1143000"/>
            <a:ext cx="2286000" cy="3251200"/>
          </a:xfrm>
          <a:prstGeom prst="rect">
            <a:avLst/>
          </a:prstGeom>
          <a:ln>
            <a:noFill/>
          </a:ln>
          <a:effectLst>
            <a:outerShdw blurRad="190500" algn="tl" rotWithShape="0">
              <a:srgbClr val="000000">
                <a:alpha val="70000"/>
              </a:srgbClr>
            </a:outerShdw>
          </a:effectLst>
        </p:spPr>
      </p:pic>
      <p:pic>
        <p:nvPicPr>
          <p:cNvPr id="37894" name="Picture 15" descr="Ward"/>
          <p:cNvPicPr>
            <a:picLocks noChangeAspect="1" noChangeArrowheads="1"/>
          </p:cNvPicPr>
          <p:nvPr/>
        </p:nvPicPr>
        <p:blipFill>
          <a:blip r:embed="rId6"/>
          <a:srcRect l="21954" r="22675" b="5385"/>
          <a:stretch>
            <a:fillRect/>
          </a:stretch>
        </p:blipFill>
        <p:spPr bwMode="auto">
          <a:xfrm>
            <a:off x="6591300" y="3581400"/>
            <a:ext cx="2438400" cy="3124200"/>
          </a:xfrm>
          <a:prstGeom prst="rect">
            <a:avLst/>
          </a:prstGeom>
          <a:ln>
            <a:noFill/>
          </a:ln>
          <a:effectLst>
            <a:outerShdw blurRad="190500" algn="tl" rotWithShape="0">
              <a:srgbClr val="000000">
                <a:alpha val="70000"/>
              </a:srgbClr>
            </a:outerShdw>
          </a:effectLst>
        </p:spPr>
      </p:pic>
      <p:pic>
        <p:nvPicPr>
          <p:cNvPr id="2050" name="Picture 2"/>
          <p:cNvPicPr>
            <a:picLocks noChangeAspect="1" noChangeArrowheads="1"/>
          </p:cNvPicPr>
          <p:nvPr/>
        </p:nvPicPr>
        <p:blipFill>
          <a:blip r:embed="rId7"/>
          <a:srcRect b="2667"/>
          <a:stretch>
            <a:fillRect/>
          </a:stretch>
        </p:blipFill>
        <p:spPr bwMode="auto">
          <a:xfrm>
            <a:off x="2343150" y="1143000"/>
            <a:ext cx="4286250" cy="556260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0" descr="FMC Fire.jpg"/>
          <p:cNvPicPr>
            <a:picLocks noChangeAspect="1"/>
          </p:cNvPicPr>
          <p:nvPr/>
        </p:nvPicPr>
        <p:blipFill>
          <a:blip r:embed="rId2" cstate="screen"/>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ctrTitle"/>
          </p:nvPr>
        </p:nvSpPr>
        <p:spPr/>
        <p:txBody>
          <a:bodyPr/>
          <a:lstStyle/>
          <a:p>
            <a:r>
              <a:rPr lang="en-US" dirty="0" smtClean="0"/>
              <a:t>A NEW </a:t>
            </a:r>
            <a:r>
              <a:rPr lang="en-US" dirty="0" smtClean="0"/>
              <a:t>C</a:t>
            </a:r>
            <a:r>
              <a:rPr lang="en-US" dirty="0" smtClean="0"/>
              <a:t>HALLENGE</a:t>
            </a:r>
            <a:endParaRPr lang="en-US" dirty="0"/>
          </a:p>
        </p:txBody>
      </p:sp>
      <p:sp>
        <p:nvSpPr>
          <p:cNvPr id="6" name="Subtitle 5"/>
          <p:cNvSpPr>
            <a:spLocks noGrp="1"/>
          </p:cNvSpPr>
          <p:nvPr>
            <p:ph type="subTitle" idx="1"/>
          </p:nvPr>
        </p:nvSpPr>
        <p:spPr/>
        <p:txBody>
          <a:bodyPr/>
          <a:lstStyle/>
          <a:p>
            <a:r>
              <a:rPr lang="en-US" i="1" dirty="0" smtClean="0"/>
              <a:t>The </a:t>
            </a:r>
            <a:r>
              <a:rPr lang="en-US" i="1" dirty="0" err="1" smtClean="0"/>
              <a:t>Fourmile</a:t>
            </a:r>
            <a:r>
              <a:rPr lang="en-US" i="1" dirty="0" smtClean="0"/>
              <a:t> Canyon Fire</a:t>
            </a:r>
          </a:p>
          <a:p>
            <a:r>
              <a:rPr lang="en-US" i="1" dirty="0" smtClean="0"/>
              <a:t>Labor Day</a:t>
            </a:r>
          </a:p>
          <a:p>
            <a:r>
              <a:rPr lang="en-US" i="1" dirty="0" smtClean="0"/>
              <a:t>September 6, 2010</a:t>
            </a:r>
            <a:endParaRPr lang="en-US" i="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42173" y="1770404"/>
            <a:ext cx="8229600" cy="4858996"/>
          </a:xfrm>
          <a:prstGeom prst="rect">
            <a:avLst/>
          </a:prstGeom>
          <a:ln>
            <a:noFill/>
          </a:ln>
          <a:effectLst>
            <a:softEdge rad="112500"/>
          </a:effectLst>
        </p:spPr>
      </p:pic>
      <p:sp>
        <p:nvSpPr>
          <p:cNvPr id="4" name="Title 3"/>
          <p:cNvSpPr>
            <a:spLocks noGrp="1"/>
          </p:cNvSpPr>
          <p:nvPr>
            <p:ph type="title"/>
          </p:nvPr>
        </p:nvSpPr>
        <p:spPr/>
        <p:txBody>
          <a:bodyPr/>
          <a:lstStyle/>
          <a:p>
            <a:r>
              <a:rPr lang="en-US" dirty="0" err="1" smtClean="0"/>
              <a:t>Fourmile</a:t>
            </a:r>
            <a:r>
              <a:rPr lang="en-US" dirty="0" smtClean="0"/>
              <a:t> creek </a:t>
            </a:r>
            <a:br>
              <a:rPr lang="en-US" dirty="0" smtClean="0"/>
            </a:br>
            <a:r>
              <a:rPr lang="en-US" dirty="0" smtClean="0"/>
              <a:t>flood risk assessment</a:t>
            </a:r>
            <a:endParaRPr lang="en-US" dirty="0"/>
          </a:p>
        </p:txBody>
      </p:sp>
      <p:sp>
        <p:nvSpPr>
          <p:cNvPr id="5" name="Text Placeholder 4"/>
          <p:cNvSpPr>
            <a:spLocks noGrp="1"/>
          </p:cNvSpPr>
          <p:nvPr>
            <p:ph type="body" idx="1"/>
          </p:nvPr>
        </p:nvSpPr>
        <p:spPr/>
        <p:txBody>
          <a:bodyPr/>
          <a:lstStyle/>
          <a:p>
            <a:r>
              <a:rPr lang="en-US" i="1" dirty="0" smtClean="0"/>
              <a:t>Gold Hill…Summerville…Salina…</a:t>
            </a:r>
            <a:r>
              <a:rPr lang="en-US" i="1" dirty="0" err="1" smtClean="0"/>
              <a:t>Wallstreet</a:t>
            </a:r>
            <a:r>
              <a:rPr lang="en-US" i="1" dirty="0" smtClean="0"/>
              <a:t>...</a:t>
            </a:r>
            <a:br>
              <a:rPr lang="en-US" i="1" dirty="0" smtClean="0"/>
            </a:br>
            <a:r>
              <a:rPr lang="en-US" i="1" dirty="0" smtClean="0"/>
              <a:t>Logan Mill…</a:t>
            </a:r>
            <a:r>
              <a:rPr lang="en-US" i="1" dirty="0" err="1" smtClean="0"/>
              <a:t>Crisman</a:t>
            </a:r>
            <a:r>
              <a:rPr lang="en-US" i="1" dirty="0" smtClean="0"/>
              <a:t>…</a:t>
            </a:r>
            <a:r>
              <a:rPr lang="en-US" i="1" dirty="0" err="1" smtClean="0"/>
              <a:t>Betasso</a:t>
            </a:r>
            <a:r>
              <a:rPr lang="en-US" i="1" dirty="0" smtClean="0"/>
              <a:t>…</a:t>
            </a:r>
            <a:r>
              <a:rPr lang="en-US" i="1" dirty="0" err="1" smtClean="0"/>
              <a:t>Orodell</a:t>
            </a:r>
            <a:r>
              <a:rPr lang="en-US" i="1" dirty="0" smtClean="0"/>
              <a:t>…Boulder Mountain Lodge</a:t>
            </a:r>
            <a:endParaRPr lang="en-US" i="1" dirty="0"/>
          </a:p>
        </p:txBody>
      </p:sp>
      <p:pic>
        <p:nvPicPr>
          <p:cNvPr id="6" name="Content Placeholder 10" descr="FMC Fire.jpg"/>
          <p:cNvPicPr>
            <a:picLocks noChangeAspect="1"/>
          </p:cNvPicPr>
          <p:nvPr/>
        </p:nvPicPr>
        <p:blipFill>
          <a:blip r:embed="rId3" cstate="screen"/>
          <a:srcRect/>
          <a:stretch>
            <a:fillRect/>
          </a:stretch>
        </p:blipFill>
        <p:spPr bwMode="auto">
          <a:xfrm>
            <a:off x="5410200" y="152400"/>
            <a:ext cx="3581400" cy="26860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fov="0">
              <a:rot lat="21594000" lon="1200000" rev="21594000"/>
            </a:camera>
            <a:lightRig rig="threePt" dir="t"/>
          </a:scene3d>
          <a:sp3d contourW="6350" prstMaterial="matte">
            <a:bevelT w="101600" h="101600"/>
            <a:contourClr>
              <a:srgbClr val="969696"/>
            </a:contourClr>
          </a:sp3d>
        </p:spPr>
      </p:pic>
      <p:sp>
        <p:nvSpPr>
          <p:cNvPr id="7" name="TextBox 6"/>
          <p:cNvSpPr txBox="1"/>
          <p:nvPr/>
        </p:nvSpPr>
        <p:spPr>
          <a:xfrm>
            <a:off x="7875234" y="6629400"/>
            <a:ext cx="1255472" cy="215444"/>
          </a:xfrm>
          <a:prstGeom prst="rect">
            <a:avLst/>
          </a:prstGeom>
          <a:noFill/>
        </p:spPr>
        <p:txBody>
          <a:bodyPr wrap="none" rtlCol="0">
            <a:spAutoFit/>
          </a:bodyPr>
          <a:lstStyle/>
          <a:p>
            <a:r>
              <a:rPr lang="en-US" sz="800" dirty="0" smtClean="0">
                <a:effectLst>
                  <a:outerShdw blurRad="38100" dist="38100" dir="2700000" algn="tl">
                    <a:srgbClr val="000000">
                      <a:alpha val="43137"/>
                    </a:srgbClr>
                  </a:outerShdw>
                </a:effectLst>
              </a:rPr>
              <a:t>Last update: 3-18-2011</a:t>
            </a:r>
            <a:endParaRPr lang="en-US" sz="8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0"/>
            <a:ext cx="9144001"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p:cNvPicPr>
            <a:picLocks noChangeAspect="1" noChangeArrowheads="1"/>
          </p:cNvPicPr>
          <p:nvPr/>
        </p:nvPicPr>
        <p:blipFill>
          <a:blip r:embed="rId3"/>
          <a:srcRect/>
          <a:stretch>
            <a:fillRect/>
          </a:stretch>
        </p:blipFill>
        <p:spPr bwMode="auto">
          <a:xfrm>
            <a:off x="1066800" y="1731682"/>
            <a:ext cx="7772400" cy="4973918"/>
          </a:xfrm>
          <a:prstGeom prst="rect">
            <a:avLst/>
          </a:prstGeom>
          <a:noFill/>
          <a:ln w="9525">
            <a:noFill/>
            <a:miter lim="800000"/>
            <a:headEnd/>
            <a:tailEnd/>
          </a:ln>
        </p:spPr>
      </p:pic>
      <p:sp>
        <p:nvSpPr>
          <p:cNvPr id="2" name="Title 1"/>
          <p:cNvSpPr>
            <a:spLocks noGrp="1"/>
          </p:cNvSpPr>
          <p:nvPr>
            <p:ph type="title"/>
          </p:nvPr>
        </p:nvSpPr>
        <p:spPr>
          <a:xfrm>
            <a:off x="1828800" y="228600"/>
            <a:ext cx="7315200" cy="1219200"/>
          </a:xfrm>
        </p:spPr>
        <p:txBody>
          <a:bodyPr/>
          <a:lstStyle/>
          <a:p>
            <a:pPr eaLnBrk="1" hangingPunct="1">
              <a:defRPr/>
            </a:pPr>
            <a:r>
              <a:rPr lang="en-US" sz="3600" dirty="0" smtClean="0"/>
              <a:t>FMC Burn Area &amp; </a:t>
            </a:r>
            <a:br>
              <a:rPr lang="en-US" sz="3600" dirty="0" smtClean="0"/>
            </a:br>
            <a:r>
              <a:rPr lang="en-US" sz="3600" dirty="0" smtClean="0"/>
              <a:t>Boulder Creek Watershed</a:t>
            </a:r>
            <a:endParaRPr lang="en-US" sz="3200" dirty="0"/>
          </a:p>
        </p:txBody>
      </p:sp>
      <p:pic>
        <p:nvPicPr>
          <p:cNvPr id="11" name="Content Placeholder 10" descr="FMC Fire.jpg"/>
          <p:cNvPicPr>
            <a:picLocks noGrp="1" noChangeAspect="1"/>
          </p:cNvPicPr>
          <p:nvPr>
            <p:ph idx="1"/>
          </p:nvPr>
        </p:nvPicPr>
        <p:blipFill>
          <a:blip r:embed="rId4" cstate="screen"/>
          <a:srcRect/>
          <a:stretch>
            <a:fillRect/>
          </a:stretch>
        </p:blipFill>
        <p:spPr>
          <a:xfrm>
            <a:off x="0" y="4953000"/>
            <a:ext cx="2438400" cy="1828800"/>
          </a:xfrm>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101" name="Picture 9"/>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5667375" y="1628775"/>
            <a:ext cx="1343025" cy="1343025"/>
          </a:xfrm>
          <a:prstGeom prst="rect">
            <a:avLst/>
          </a:prstGeom>
          <a:noFill/>
          <a:ln w="9525">
            <a:noFill/>
            <a:miter lim="800000"/>
            <a:headEnd/>
            <a:tailEnd/>
          </a:ln>
        </p:spPr>
      </p:pic>
      <p:sp>
        <p:nvSpPr>
          <p:cNvPr id="7" name="TextBox 6"/>
          <p:cNvSpPr txBox="1"/>
          <p:nvPr/>
        </p:nvSpPr>
        <p:spPr>
          <a:xfrm>
            <a:off x="5643462" y="3242846"/>
            <a:ext cx="1290738" cy="338554"/>
          </a:xfrm>
          <a:prstGeom prst="rect">
            <a:avLst/>
          </a:prstGeom>
          <a:noFill/>
        </p:spPr>
        <p:txBody>
          <a:bodyPr wrap="none" rtlCol="0">
            <a:spAutoFit/>
          </a:bodyPr>
          <a:lstStyle/>
          <a:p>
            <a:r>
              <a:rPr lang="en-US" sz="1600" b="1" dirty="0" smtClean="0">
                <a:effectLst>
                  <a:outerShdw blurRad="38100" dist="38100" dir="2700000" algn="tl">
                    <a:srgbClr val="000000">
                      <a:alpha val="43137"/>
                    </a:srgbClr>
                  </a:outerShdw>
                </a:effectLst>
              </a:rPr>
              <a:t>4,577 acres</a:t>
            </a:r>
            <a:endParaRPr lang="en-US" sz="1600" b="1" dirty="0">
              <a:effectLst>
                <a:outerShdw blurRad="38100" dist="38100" dir="2700000" algn="tl">
                  <a:srgbClr val="000000">
                    <a:alpha val="43137"/>
                  </a:srgbClr>
                </a:outerShdw>
              </a:effectLst>
            </a:endParaRPr>
          </a:p>
        </p:txBody>
      </p:sp>
      <p:sp>
        <p:nvSpPr>
          <p:cNvPr id="8" name="TextBox 7"/>
          <p:cNvSpPr txBox="1"/>
          <p:nvPr/>
        </p:nvSpPr>
        <p:spPr>
          <a:xfrm>
            <a:off x="5745336" y="3957224"/>
            <a:ext cx="537327" cy="230832"/>
          </a:xfrm>
          <a:prstGeom prst="rect">
            <a:avLst/>
          </a:prstGeom>
          <a:noFill/>
        </p:spPr>
        <p:txBody>
          <a:bodyPr wrap="none" rtlCol="0">
            <a:spAutoFit/>
          </a:bodyPr>
          <a:lstStyle/>
          <a:p>
            <a:r>
              <a:rPr lang="en-US" sz="900" b="1" dirty="0" smtClean="0">
                <a:effectLst>
                  <a:outerShdw blurRad="38100" dist="38100" dir="2700000" algn="tl">
                    <a:srgbClr val="000000">
                      <a:alpha val="43137"/>
                    </a:srgbClr>
                  </a:outerShdw>
                </a:effectLst>
              </a:rPr>
              <a:t>389 ac</a:t>
            </a:r>
            <a:endParaRPr lang="en-US" sz="900" b="1" dirty="0">
              <a:effectLst>
                <a:outerShdw blurRad="38100" dist="38100" dir="2700000" algn="tl">
                  <a:srgbClr val="000000">
                    <a:alpha val="43137"/>
                  </a:srgbClr>
                </a:outerShdw>
              </a:effectLst>
            </a:endParaRPr>
          </a:p>
        </p:txBody>
      </p:sp>
      <p:sp>
        <p:nvSpPr>
          <p:cNvPr id="9" name="TextBox 8"/>
          <p:cNvSpPr txBox="1"/>
          <p:nvPr/>
        </p:nvSpPr>
        <p:spPr>
          <a:xfrm>
            <a:off x="6643701" y="2449780"/>
            <a:ext cx="732893" cy="261610"/>
          </a:xfrm>
          <a:prstGeom prst="rect">
            <a:avLst/>
          </a:prstGeom>
          <a:noFill/>
        </p:spPr>
        <p:txBody>
          <a:bodyPr wrap="none" rtlCol="0">
            <a:spAutoFit/>
          </a:bodyPr>
          <a:lstStyle/>
          <a:p>
            <a:r>
              <a:rPr lang="en-US" sz="1100" b="1" dirty="0" smtClean="0">
                <a:effectLst>
                  <a:outerShdw blurRad="38100" dist="38100" dir="2700000" algn="tl">
                    <a:srgbClr val="000000">
                      <a:alpha val="43137"/>
                    </a:srgbClr>
                  </a:outerShdw>
                </a:effectLst>
              </a:rPr>
              <a:t>1,145 ac</a:t>
            </a:r>
            <a:endParaRPr lang="en-US" sz="11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l="13793" r="19828" b="16014"/>
          <a:stretch>
            <a:fillRect/>
          </a:stretch>
        </p:blipFill>
        <p:spPr bwMode="auto">
          <a:xfrm>
            <a:off x="-1" y="1"/>
            <a:ext cx="9074175" cy="6858000"/>
          </a:xfrm>
          <a:prstGeom prst="rect">
            <a:avLst/>
          </a:prstGeom>
          <a:noFill/>
          <a:ln w="9525">
            <a:noFill/>
            <a:miter lim="800000"/>
            <a:headEnd/>
            <a:tailEnd/>
          </a:ln>
        </p:spPr>
      </p:pic>
      <p:sp>
        <p:nvSpPr>
          <p:cNvPr id="2" name="Title 1"/>
          <p:cNvSpPr>
            <a:spLocks noGrp="1"/>
          </p:cNvSpPr>
          <p:nvPr>
            <p:ph type="title"/>
          </p:nvPr>
        </p:nvSpPr>
        <p:spPr>
          <a:xfrm>
            <a:off x="152400" y="304800"/>
            <a:ext cx="8763000" cy="1219200"/>
          </a:xfrm>
        </p:spPr>
        <p:txBody>
          <a:bodyPr/>
          <a:lstStyle/>
          <a:p>
            <a:pPr eaLnBrk="1" hangingPunct="1">
              <a:defRPr/>
            </a:pPr>
            <a:r>
              <a:rPr lang="en-US" sz="3600" b="1" dirty="0" smtClean="0"/>
              <a:t>HIGH RISK TO PEOPLE, </a:t>
            </a:r>
            <a:br>
              <a:rPr lang="en-US" sz="3600" b="1" dirty="0" smtClean="0"/>
            </a:br>
            <a:r>
              <a:rPr lang="en-US" sz="3600" b="1" dirty="0" smtClean="0"/>
              <a:t>PROPERTY &amp; INFRASTRUCTURE</a:t>
            </a:r>
            <a:endParaRPr lang="en-US" sz="3200" b="1" dirty="0"/>
          </a:p>
        </p:txBody>
      </p:sp>
    </p:spTree>
  </p:cSld>
  <p:clrMapOvr>
    <a:masterClrMapping/>
  </p:clrMapOvr>
  <p:transition/>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District2">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1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2_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District2</Template>
  <TotalTime>2796</TotalTime>
  <Words>1510</Words>
  <Application>Microsoft Office PowerPoint</Application>
  <PresentationFormat>On-screen Show (4:3)</PresentationFormat>
  <Paragraphs>352</Paragraphs>
  <Slides>25</Slides>
  <Notes>9</Notes>
  <HiddenSlides>0</HiddenSlides>
  <MMClips>0</MMClips>
  <ScaleCrop>false</ScaleCrop>
  <HeadingPairs>
    <vt:vector size="4" baseType="variant">
      <vt:variant>
        <vt:lpstr>Theme</vt:lpstr>
      </vt:variant>
      <vt:variant>
        <vt:i4>5</vt:i4>
      </vt:variant>
      <vt:variant>
        <vt:lpstr>Slide Titles</vt:lpstr>
      </vt:variant>
      <vt:variant>
        <vt:i4>25</vt:i4>
      </vt:variant>
    </vt:vector>
  </HeadingPairs>
  <TitlesOfParts>
    <vt:vector size="30" baseType="lpstr">
      <vt:lpstr>District2</vt:lpstr>
      <vt:lpstr>2_Default Design</vt:lpstr>
      <vt:lpstr>Paper</vt:lpstr>
      <vt:lpstr>1_Paper</vt:lpstr>
      <vt:lpstr>2_Paper</vt:lpstr>
      <vt:lpstr>Urban Drainage &amp; Flood Control District  Flood Warning Program</vt:lpstr>
      <vt:lpstr>Slide 2</vt:lpstr>
      <vt:lpstr>UDFCD Serving 39  Local Governments</vt:lpstr>
      <vt:lpstr>Early Flood Detection – The ALERT System</vt:lpstr>
      <vt:lpstr>A NEW CHALLENGE</vt:lpstr>
      <vt:lpstr>Fourmile creek  flood risk assessment</vt:lpstr>
      <vt:lpstr>Slide 7</vt:lpstr>
      <vt:lpstr>FMC Burn Area &amp;  Boulder Creek Watershed</vt:lpstr>
      <vt:lpstr>HIGH RISK TO PEOPLE,  PROPERTY &amp; INFRASTRUCTURE</vt:lpstr>
      <vt:lpstr>Twenty homes along Fourmile Creek are at risk from flood flows ranging from 500 to 1,500 cfs—a highly likely event. An additional 30 homes are at risk of flooding from larger floods (1,500 to 6,000 cfs) and 11 more from less likely, but possible events approaching 10,000 cfs. This brings the total to 61 homes threatened.  An additional 10 to 15 homes adjacent to Gold Run are also at high risk from flooding and debris flows.  </vt:lpstr>
      <vt:lpstr>Three commercial properties along Fourmile Creek at risk from flood flows ranging from 500 to 6,000 cfs.  The Boulder Mountain Lodge is the highest risk facility of the three.</vt:lpstr>
      <vt:lpstr>High debris flows will further increase flood risk by reducing the capacity of the channel and road crossings to convey floodwater. </vt:lpstr>
      <vt:lpstr>Hydrologic Models High flood threat from commonly occurring rainfall</vt:lpstr>
      <vt:lpstr>Significant damages and life-threatening conditions expected from flood peaks ranging for 500 to 1,000 cfs on Fourmile Cr.</vt:lpstr>
      <vt:lpstr>Fourmile Creek  Peak Runoff Estimates</vt:lpstr>
      <vt:lpstr>Fourmile Creek  Saturated Watershed – Worst Case</vt:lpstr>
      <vt:lpstr>Short Travel Time/Minimal Attenuation</vt:lpstr>
      <vt:lpstr>Rainfall history</vt:lpstr>
      <vt:lpstr>Intense Rain Events in Boulder County 1990-2010</vt:lpstr>
      <vt:lpstr>Slide 20</vt:lpstr>
      <vt:lpstr>Slide 21</vt:lpstr>
      <vt:lpstr>Measured Rainfall Events &gt; 0.9” in 1-hour 37 days between 1990 &amp; 2010</vt:lpstr>
      <vt:lpstr>Measured Rainfall &gt;0.5” &amp; &lt; 0.9” in 1-hr 151 days between 1990 &amp; 2010</vt:lpstr>
      <vt:lpstr>Some Facts &amp; Opinions</vt:lpstr>
      <vt:lpstr>Crisman, Colorado  1891-1893</vt:lpstr>
    </vt:vector>
  </TitlesOfParts>
  <Company>UDFCD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dc:title>
  <dc:creator>Bill DeGroot</dc:creator>
  <cp:lastModifiedBy>kstewart</cp:lastModifiedBy>
  <cp:revision>293</cp:revision>
  <dcterms:created xsi:type="dcterms:W3CDTF">2008-03-13T19:39:21Z</dcterms:created>
  <dcterms:modified xsi:type="dcterms:W3CDTF">2011-04-09T17:04:56Z</dcterms:modified>
</cp:coreProperties>
</file>