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9" r:id="rId1"/>
  </p:sldMasterIdLst>
  <p:notesMasterIdLst>
    <p:notesMasterId r:id="rId16"/>
  </p:notesMasterIdLst>
  <p:sldIdLst>
    <p:sldId id="262" r:id="rId2"/>
    <p:sldId id="266" r:id="rId3"/>
    <p:sldId id="264" r:id="rId4"/>
    <p:sldId id="265" r:id="rId5"/>
    <p:sldId id="270" r:id="rId6"/>
    <p:sldId id="275" r:id="rId7"/>
    <p:sldId id="274" r:id="rId8"/>
    <p:sldId id="268" r:id="rId9"/>
    <p:sldId id="269" r:id="rId10"/>
    <p:sldId id="261" r:id="rId11"/>
    <p:sldId id="267" r:id="rId12"/>
    <p:sldId id="273" r:id="rId13"/>
    <p:sldId id="256" r:id="rId14"/>
    <p:sldId id="271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Geneva" pitchFamily="4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976D5-43D7-440E-AFD4-CD41E46B4EDA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CA21A-B22F-4E72-B9D1-C92E73B7A2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282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31E5D-5CBB-41ED-94B4-54761999A7B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Kristen Dalton, Miss</a:t>
            </a:r>
            <a:r>
              <a:rPr lang="en-US" baseline="0" dirty="0" smtClean="0"/>
              <a:t> USA 2009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6CA21A-B22F-4E72-B9D1-C92E73B7A2C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0"/>
            <a:ext cx="8686800" cy="11430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>
              <a:defRPr sz="4000">
                <a:solidFill>
                  <a:schemeClr val="bg1"/>
                </a:solidFill>
                <a:latin typeface="Arial Black" pitchFamily="48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0856F58-9474-45C9-97B3-7DE71C5FF4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EEA48B-7BE7-4B36-AB4B-C1E7824DE7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48B50-3E67-4E70-B79B-D1D4E7289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614C2E2-57DF-4DE1-9146-C9F12A935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57EAE12-868D-4C35-B848-62B86A1664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4B998-E518-41A5-B8CD-78445B7A8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3F011-6D23-4AD0-8FD0-182BDF273D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1D5C6F-2865-44AE-BFA0-DE58CF1A83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14E3-F374-49EB-A529-D00E15DEEA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321C0-E591-4DFC-A1AF-0F008E969B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817852-90F8-4BAD-8794-5F513C967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0A3951-95FB-42B7-BD2D-01E1ED6794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0D526-EA84-4E3D-91CD-9317139849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+mn-ea"/>
              </a:defRPr>
            </a:lvl1pPr>
          </a:lstStyle>
          <a:p>
            <a:fld id="{7F35E638-B967-4945-AD22-553C3FB118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-88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gi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10" Type="http://schemas.openxmlformats.org/officeDocument/2006/relationships/image" Target="../media/image3.gif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pc@hydrologicwarning.org" TargetMode="External"/><Relationship Id="rId2" Type="http://schemas.openxmlformats.org/officeDocument/2006/relationships/hyperlink" Target="http://www.hydrologicwarning.org/content.aspx?page_id=22&amp;club_id=617218&amp;module_id=63952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National Hydrologic Warning Council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…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programs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services and opportunities for </a:t>
            </a:r>
            <a:r>
              <a:rPr lang="en-US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you…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Kevin G. Stewart, P.E.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Manager, Information Services &amp; Flood Warning Program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Urban Drainage and Flood Control District</a:t>
            </a:r>
          </a:p>
          <a:p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Denver, Colorado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 descr="nhwclogo_transpar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724400"/>
            <a:ext cx="2057400" cy="2057400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600200" y="228600"/>
            <a:ext cx="7315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ALERT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Users 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Group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23</a:t>
            </a:r>
            <a:r>
              <a:rPr lang="en-US" sz="2000" i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rd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Flood Warning Systems Training Conference and Exposition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  <a:p>
            <a:pPr algn="r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Hilton Hotel, Palm Springs, California</a:t>
            </a:r>
          </a:p>
          <a:p>
            <a:pPr algn="r">
              <a:spcBef>
                <a:spcPct val="20000"/>
              </a:spcBef>
              <a:buClr>
                <a:schemeClr val="accent2"/>
              </a:buClr>
              <a:buSzPct val="110000"/>
            </a:pP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May 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4-7, 2010</a:t>
            </a:r>
            <a:endParaRPr lang="en-US" sz="2000" i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a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99B3CE"/>
              </a:clrFrom>
              <a:clrTo>
                <a:srgbClr val="99B3CE">
                  <a:alpha val="0"/>
                </a:srgbClr>
              </a:clrTo>
            </a:clrChange>
          </a:blip>
          <a:srcRect l="1667" t="1507" r="833" b="1783"/>
          <a:stretch>
            <a:fillRect/>
          </a:stretch>
        </p:blipFill>
        <p:spPr>
          <a:xfrm>
            <a:off x="76200" y="1447800"/>
            <a:ext cx="8915400" cy="4889312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838200" y="152400"/>
            <a:ext cx="75438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Leadership from mountains to seashore and coast-to-coast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Picture 5" descr="nhwclogo_transpare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800" y="4648200"/>
            <a:ext cx="1371600" cy="1371600"/>
          </a:xfrm>
          <a:prstGeom prst="rect">
            <a:avLst/>
          </a:prstGeom>
        </p:spPr>
      </p:pic>
      <p:sp>
        <p:nvSpPr>
          <p:cNvPr id="11" name="Smiley Face 10"/>
          <p:cNvSpPr>
            <a:spLocks noChangeAspect="1"/>
          </p:cNvSpPr>
          <p:nvPr/>
        </p:nvSpPr>
        <p:spPr bwMode="auto">
          <a:xfrm>
            <a:off x="3175626" y="3328026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 bwMode="auto">
          <a:xfrm>
            <a:off x="3133725" y="3467100"/>
            <a:ext cx="182880" cy="182880"/>
          </a:xfrm>
          <a:prstGeom prst="actionButtonHom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3" name="Smiley Face 12"/>
          <p:cNvSpPr>
            <a:spLocks noChangeAspect="1"/>
          </p:cNvSpPr>
          <p:nvPr/>
        </p:nvSpPr>
        <p:spPr bwMode="auto">
          <a:xfrm>
            <a:off x="6754181" y="4343400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4" name="Smiley Face 13"/>
          <p:cNvSpPr>
            <a:spLocks noChangeAspect="1"/>
          </p:cNvSpPr>
          <p:nvPr/>
        </p:nvSpPr>
        <p:spPr bwMode="auto">
          <a:xfrm>
            <a:off x="1143000" y="4572000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5" name="Smiley Face 14"/>
          <p:cNvSpPr>
            <a:spLocks noChangeAspect="1"/>
          </p:cNvSpPr>
          <p:nvPr/>
        </p:nvSpPr>
        <p:spPr bwMode="auto">
          <a:xfrm>
            <a:off x="1295400" y="4800600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6" name="Smiley Face 15"/>
          <p:cNvSpPr>
            <a:spLocks noChangeAspect="1"/>
          </p:cNvSpPr>
          <p:nvPr/>
        </p:nvSpPr>
        <p:spPr bwMode="auto">
          <a:xfrm>
            <a:off x="6500809" y="4258633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7" name="Smiley Face 16"/>
          <p:cNvSpPr>
            <a:spLocks noChangeAspect="1"/>
          </p:cNvSpPr>
          <p:nvPr/>
        </p:nvSpPr>
        <p:spPr bwMode="auto">
          <a:xfrm>
            <a:off x="4343400" y="4777740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8" name="Smiley Face 17"/>
          <p:cNvSpPr>
            <a:spLocks noChangeAspect="1"/>
          </p:cNvSpPr>
          <p:nvPr/>
        </p:nvSpPr>
        <p:spPr bwMode="auto">
          <a:xfrm>
            <a:off x="4648200" y="5334000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19" name="Smiley Face 18"/>
          <p:cNvSpPr>
            <a:spLocks noChangeAspect="1"/>
          </p:cNvSpPr>
          <p:nvPr/>
        </p:nvSpPr>
        <p:spPr bwMode="auto">
          <a:xfrm>
            <a:off x="1390650" y="4714875"/>
            <a:ext cx="137160" cy="137160"/>
          </a:xfrm>
          <a:prstGeom prst="smileyFac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21" name="5-Point Star 20"/>
          <p:cNvSpPr>
            <a:spLocks noChangeAspect="1"/>
          </p:cNvSpPr>
          <p:nvPr/>
        </p:nvSpPr>
        <p:spPr bwMode="auto">
          <a:xfrm>
            <a:off x="7153274" y="4210052"/>
            <a:ext cx="182880" cy="182880"/>
          </a:xfrm>
          <a:prstGeom prst="star5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22" name="5-Point Star 21"/>
          <p:cNvSpPr>
            <a:spLocks noChangeAspect="1"/>
          </p:cNvSpPr>
          <p:nvPr/>
        </p:nvSpPr>
        <p:spPr bwMode="auto">
          <a:xfrm>
            <a:off x="6191252" y="4581526"/>
            <a:ext cx="182880" cy="182880"/>
          </a:xfrm>
          <a:prstGeom prst="star5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sp>
        <p:nvSpPr>
          <p:cNvPr id="20" name="5-Point Star 19"/>
          <p:cNvSpPr>
            <a:spLocks noChangeAspect="1"/>
          </p:cNvSpPr>
          <p:nvPr/>
        </p:nvSpPr>
        <p:spPr bwMode="auto">
          <a:xfrm>
            <a:off x="7513320" y="3550920"/>
            <a:ext cx="182880" cy="182880"/>
          </a:xfrm>
          <a:prstGeom prst="star5">
            <a:avLst/>
          </a:prstGeom>
          <a:solidFill>
            <a:srgbClr val="FF99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Geneva" pitchFamily="48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74" y="5423079"/>
            <a:ext cx="2667000" cy="133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353094" y="6307948"/>
            <a:ext cx="2114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&amp; worldwide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2918135"/>
            <a:ext cx="3810000" cy="28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you should meet: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381000" y="1981200"/>
          <a:ext cx="4343400" cy="3733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2567"/>
                <a:gridCol w="2010833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BOARD MEMBERS</a:t>
                      </a:r>
                      <a:endParaRPr lang="en-US" sz="20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Kevin Stewart (P)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Denver, CO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Steve Fitzgerald (VP)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Houston, TX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Rand Allan (S)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Diego, CA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Chris Crompton (T)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Orange County, CA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Isle Gayl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Longmont, CO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Frank Gutierrez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Fort Worth, TX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David Haynes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Asheville, NC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Josh McSwain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Charlotte, NC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George Wilkins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Diego, CA</a:t>
                      </a:r>
                      <a:endParaRPr lang="en-US" sz="1600" baseline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876800" y="1981200"/>
          <a:ext cx="3810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99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ADMINISTRATION &amp; PROGRAMS</a:t>
                      </a:r>
                      <a:endParaRPr lang="en-US" sz="1800" dirty="0">
                        <a:solidFill>
                          <a:srgbClr val="FF99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Glenn Austin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Raleigh, NC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Brian</a:t>
                      </a:r>
                      <a:r>
                        <a:rPr lang="en-US" sz="1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McCallum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Atlanta, GA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Gene Stallings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Bel</a:t>
                      </a:r>
                      <a:r>
                        <a:rPr lang="en-US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Air, MD</a:t>
                      </a:r>
                      <a:endParaRPr lang="en-US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295400"/>
          </a:xfrm>
        </p:spPr>
        <p:txBody>
          <a:bodyPr/>
          <a:lstStyle/>
          <a:p>
            <a:pPr algn="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NHWC Executive Director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Glenn Austin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524000"/>
            <a:ext cx="3200400" cy="48006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14114"/>
            <a:ext cx="3880546" cy="3648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38989" y="4294032"/>
            <a:ext cx="3229159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Picture 6" descr="nhwclogo_transparent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716" y="100884"/>
            <a:ext cx="1371600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bigT_19footri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121" y="453667"/>
            <a:ext cx="3213279" cy="4270733"/>
          </a:xfrm>
          <a:prstGeom prst="rect">
            <a:avLst/>
          </a:prstGeom>
        </p:spPr>
      </p:pic>
      <p:pic>
        <p:nvPicPr>
          <p:cNvPr id="14" name="Picture 13" descr="MVC-016X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172200" y="2057400"/>
            <a:ext cx="2819400" cy="2514600"/>
          </a:xfrm>
          <a:prstGeom prst="rect">
            <a:avLst/>
          </a:prstGeom>
        </p:spPr>
      </p:pic>
      <p:pic>
        <p:nvPicPr>
          <p:cNvPr id="12" name="Picture 2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8435" y="4616390"/>
            <a:ext cx="3200400" cy="2156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2400" y="2298031"/>
            <a:ext cx="2880360" cy="227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 descr="DSC01992"/>
          <p:cNvPicPr>
            <a:picLocks noChangeAspect="1" noChangeArrowheads="1"/>
          </p:cNvPicPr>
          <p:nvPr/>
        </p:nvPicPr>
        <p:blipFill>
          <a:blip r:embed="rId6" cstate="screen"/>
          <a:srcRect l="-2002"/>
          <a:stretch>
            <a:fillRect/>
          </a:stretch>
        </p:blipFill>
        <p:spPr bwMode="auto">
          <a:xfrm>
            <a:off x="2743200" y="76199"/>
            <a:ext cx="1600200" cy="1295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938_Morrison - Btwn Market St &amp; Mt Vernon St_udfcd.org.gif"/>
          <p:cNvPicPr>
            <a:picLocks noChangeAspect="1"/>
          </p:cNvPicPr>
          <p:nvPr/>
        </p:nvPicPr>
        <p:blipFill>
          <a:blip r:embed="rId7"/>
          <a:srcRect l="13392" t="1650" b="3401"/>
          <a:stretch>
            <a:fillRect/>
          </a:stretch>
        </p:blipFill>
        <p:spPr>
          <a:xfrm>
            <a:off x="152400" y="4495800"/>
            <a:ext cx="3129874" cy="2286000"/>
          </a:xfrm>
          <a:prstGeom prst="rect">
            <a:avLst/>
          </a:prstGeom>
        </p:spPr>
      </p:pic>
      <p:pic>
        <p:nvPicPr>
          <p:cNvPr id="15" name="Picture 14" descr="GOES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78976" y="0"/>
            <a:ext cx="3027461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four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172200" y="4495800"/>
            <a:ext cx="2819014" cy="2286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057400" y="5638800"/>
            <a:ext cx="5181600" cy="609600"/>
          </a:xfrm>
        </p:spPr>
        <p:txBody>
          <a:bodyPr/>
          <a:lstStyle/>
          <a:p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http://hydrologicwarning.org </a:t>
            </a:r>
            <a:endParaRPr lang="en-US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nhwclogo_transparent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400" y="76200"/>
            <a:ext cx="2667000" cy="2667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381000"/>
            <a:ext cx="4191000" cy="5791200"/>
          </a:xfrm>
        </p:spPr>
        <p:txBody>
          <a:bodyPr/>
          <a:lstStyle/>
          <a:p>
            <a:pPr algn="l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won’t want to miss this one, so mark your calendars now for the week of May 9-12, 2011.</a:t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2800" b="1" i="1" baseline="300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sz="2800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National Conference &amp; Exposition of the National Hydrologic Warning Council</a:t>
            </a:r>
            <a:endParaRPr lang="en-US" sz="2800" b="1" i="1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4090987" cy="578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nimated_lightning_left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0601" y="457201"/>
            <a:ext cx="2287406" cy="3809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1981200"/>
            <a:ext cx="8686800" cy="2286000"/>
          </a:xfrm>
        </p:spPr>
        <p:txBody>
          <a:bodyPr/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Before we get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started, your </a:t>
            </a:r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expertise is needed.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7239000" cy="1524000"/>
          </a:xfrm>
        </p:spPr>
        <p:txBody>
          <a:bodyPr/>
          <a:lstStyle/>
          <a:p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teaching moment dedicated to the life and passions of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the “Father of ALERT</a:t>
            </a: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” </a:t>
            </a:r>
            <a:b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Bob </a:t>
            </a:r>
            <a:r>
              <a:rPr lang="en-US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Burnash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22030" y="304800"/>
            <a:ext cx="8493370" cy="1066800"/>
          </a:xfrm>
        </p:spPr>
        <p:txBody>
          <a:bodyPr/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PREDICAMENT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81000" y="1307205"/>
            <a:ext cx="8305800" cy="5322195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recent census  for the town of West </a:t>
            </a:r>
            <a:r>
              <a:rPr lang="en-US" sz="28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Tincup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, CA has revealed that their population now exceeds 100,000.  Concerned about complying with NPDES requirements, the town council and public works department have decided to hold a Stormwater Summit in the Urban Drainage and Flood Control District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(1,600 mi</a:t>
            </a:r>
            <a:r>
              <a:rPr lang="en-US" sz="2800" i="1" baseline="30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Denver metro area)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sometime between now and Labor Day this year.  The mayor wants to experience a 5-year or greater rainfall during their stay to see BMP’s in action and they are willing to stay as long as it takes.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 </a:t>
            </a:r>
          </a:p>
          <a:p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What should we tell the Mayor?</a:t>
            </a:r>
            <a:endParaRPr lang="en-US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486400" y="381000"/>
            <a:ext cx="3429000" cy="6248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facts to consider:</a:t>
            </a:r>
          </a:p>
          <a:p>
            <a:pPr algn="ctr">
              <a:buNone/>
            </a:pPr>
            <a:endParaRPr lang="en-US" sz="1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74320">
              <a:buFont typeface="+mj-lt"/>
              <a:buAutoNum type="arabicPeriod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There are 186 rain gages in the District’s ALERT System.</a:t>
            </a:r>
          </a:p>
          <a:p>
            <a:pPr indent="-274320">
              <a:buFont typeface="+mj-lt"/>
              <a:buAutoNum type="arabicPeriod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2009, 155 rainfall rate alarms occurred on 32 days at 97 locations.</a:t>
            </a:r>
          </a:p>
          <a:p>
            <a:pPr indent="-274320">
              <a:buFont typeface="+mj-lt"/>
              <a:buAutoNum type="arabicPeriod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lowest rainfall rate alarm threshold exceeds the 2-year frequency. </a:t>
            </a:r>
          </a:p>
          <a:p>
            <a:pPr indent="-274320">
              <a:buFont typeface="+mj-lt"/>
              <a:buAutoNum type="arabicPeriod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In 2009 the maximum measured 5-minute rainfall intensity was 10.9 in/hr.</a:t>
            </a:r>
          </a:p>
          <a:p>
            <a:pPr indent="-274320">
              <a:buFont typeface="+mj-lt"/>
              <a:buAutoNum type="arabicPeriod"/>
            </a:pPr>
            <a:r>
              <a:rPr lang="en-US" sz="1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Larger events have been measured larger events in the past.</a:t>
            </a:r>
          </a:p>
          <a:p>
            <a:pPr indent="-274320">
              <a:buNone/>
            </a:pPr>
            <a:endParaRPr lang="en-US" sz="1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0">
              <a:buNone/>
            </a:pPr>
            <a:r>
              <a:rPr lang="en-US" sz="2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Is it possible that large rainfall events happen far more frequently  than we might normally expect?</a:t>
            </a:r>
            <a:endParaRPr lang="en-US" sz="2600" b="1" i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 l="40477" t="15686" r="20952" b="9019"/>
          <a:stretch>
            <a:fillRect/>
          </a:stretch>
        </p:blipFill>
        <p:spPr bwMode="auto">
          <a:xfrm>
            <a:off x="228600" y="321591"/>
            <a:ext cx="5257800" cy="6231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hwclogo_transparen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09600"/>
            <a:ext cx="5791200" cy="579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9479838">
            <a:off x="600214" y="945937"/>
            <a:ext cx="1863011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1993 Dallas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19344134">
            <a:off x="6358788" y="5378482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2007 Savannah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 rot="3306430">
            <a:off x="414207" y="5392150"/>
            <a:ext cx="271901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2005 Sacramento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2029718">
            <a:off x="6244933" y="950289"/>
            <a:ext cx="245932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1999 San Diego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1551325"/>
            <a:ext cx="7543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Mission</a:t>
            </a: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Become the trusted leader of the hydrologic warning community providing training, guidance and standards.</a:t>
            </a:r>
          </a:p>
          <a:p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</a:t>
            </a:r>
          </a:p>
          <a:p>
            <a:r>
              <a:rPr lang="en-US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Timely, reliable hydrologic information being used to protect lives, property, and the environment.</a:t>
            </a: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HWC_med 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5738" y="100884"/>
            <a:ext cx="1877378" cy="18803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50178"/>
            <a:ext cx="8077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Institutional Sustainability</a:t>
            </a:r>
          </a:p>
          <a:p>
            <a:pPr indent="-457200">
              <a:buFont typeface="Wingdings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Ensure financial integrity and membership growth</a:t>
            </a:r>
          </a:p>
          <a:p>
            <a:pPr indent="-457200">
              <a:buFont typeface="Wingdings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Expand services to enhance value to members</a:t>
            </a:r>
          </a:p>
          <a:p>
            <a:pPr indent="-457200">
              <a:buFont typeface="Wingdings" pitchFamily="2" charset="2"/>
              <a:buChar char="v"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Maintain effective leadership and management</a:t>
            </a:r>
          </a:p>
          <a:p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 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en-US" sz="28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collaboration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among a diverse HWS community of local, state, and federal agencies as well as academia and the private sector.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Educate decision makers and operators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raise awareness, increase knowledge, and escalate the use of real-time hydrologic information.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Provide guidance and standards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HWS design, implementation, maintenance, and operations based on the latest technical and scientific information.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NHWC_med 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47716" y="100884"/>
            <a:ext cx="1295400" cy="12974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200" y="228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High value placed on training.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0171" y="1600200"/>
            <a:ext cx="6432229" cy="481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24100"/>
            <a:ext cx="3048000" cy="2247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3378475" y="4095690"/>
            <a:ext cx="25651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secret of life</a:t>
            </a:r>
            <a:endParaRPr lang="en-US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SERVE ON A COMMITTEE</a:t>
            </a:r>
            <a:b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en-US" sz="4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 great way for you to get involved.</a:t>
            </a:r>
            <a:endParaRPr lang="en-US" sz="4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90600" y="1905000"/>
          <a:ext cx="7391400" cy="4284394"/>
        </p:xfrm>
        <a:graphic>
          <a:graphicData uri="http://schemas.openxmlformats.org/drawingml/2006/table">
            <a:tbl>
              <a:tblPr/>
              <a:tblGrid>
                <a:gridCol w="7391400"/>
              </a:tblGrid>
              <a:tr h="42164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2"/>
                        </a:rPr>
                        <a:t>NHWC Executive Program Committee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Brian </a:t>
                      </a:r>
                      <a:r>
                        <a:rPr lang="en-US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McCallum</a:t>
                      </a:r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 Chair</a:t>
                      </a:r>
                    </a:p>
                    <a:p>
                      <a:pPr algn="ctr"/>
                      <a:r>
                        <a:rPr 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hlinkClick r:id="rId3"/>
                        </a:rPr>
                        <a:t>epc@hydrologicwarning.org</a:t>
                      </a:r>
                      <a:endParaRPr lang="en-US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/>
                      <a:r>
                        <a:rPr lang="en-US" sz="2400" dirty="0"/>
                        <a:t> </a:t>
                      </a:r>
                    </a:p>
                    <a:p>
                      <a:pPr algn="ctr"/>
                      <a:r>
                        <a:rPr lang="en-US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CURRENT ACTIVITIES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Conferences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Data Collection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Guidance &amp; Standards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Hydrology, Modeling &amp; Analysis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Training &amp; Professional Development</a:t>
                      </a:r>
                    </a:p>
                    <a:p>
                      <a:pPr algn="ctr"/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Hazard 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Communication &amp; Public </a:t>
                      </a:r>
                      <a:r>
                        <a:rPr lang="en-US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Awareness</a:t>
                      </a:r>
                      <a:endParaRPr lang="en-US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L="78154" marR="78154" marT="39077" marB="390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Geneva" pitchFamily="4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MiniMe:Applications:Microsoft Office 2004:Templates:Presentations:Designs:Blank Presentation</Template>
  <TotalTime>684</TotalTime>
  <Words>537</Words>
  <Application>Microsoft Office PowerPoint</Application>
  <PresentationFormat>On-screen Show (4:3)</PresentationFormat>
  <Paragraphs>91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The National Hydrologic Warning Council …programs, services and opportunities for you…</vt:lpstr>
      <vt:lpstr>Before we get started, your expertise is needed.</vt:lpstr>
      <vt:lpstr>THE PREDICAMENT </vt:lpstr>
      <vt:lpstr>Slide 4</vt:lpstr>
      <vt:lpstr>Slide 5</vt:lpstr>
      <vt:lpstr>Slide 6</vt:lpstr>
      <vt:lpstr>Slide 7</vt:lpstr>
      <vt:lpstr>High value placed on training.</vt:lpstr>
      <vt:lpstr>SERVE ON A COMMITTEE A great way for you to get involved.</vt:lpstr>
      <vt:lpstr>Leadership from mountains to seashore and coast-to-coast</vt:lpstr>
      <vt:lpstr>People you should meet:</vt:lpstr>
      <vt:lpstr>NHWC Executive Director Glenn Austin</vt:lpstr>
      <vt:lpstr>http://hydrologicwarning.org </vt:lpstr>
      <vt:lpstr>You won’t want to miss this one, so mark your calendars now for the week of May 9-12, 2011.   9th National Conference &amp; Exposition of the National Hydrologic Warning Council</vt:lpstr>
    </vt:vector>
  </TitlesOfParts>
  <Company>BCD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 Manzano User</dc:creator>
  <cp:lastModifiedBy>kstewart</cp:lastModifiedBy>
  <cp:revision>68</cp:revision>
  <dcterms:created xsi:type="dcterms:W3CDTF">2008-04-17T21:59:56Z</dcterms:created>
  <dcterms:modified xsi:type="dcterms:W3CDTF">2010-05-05T06:33:29Z</dcterms:modified>
</cp:coreProperties>
</file>