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22"/>
  </p:notesMasterIdLst>
  <p:sldIdLst>
    <p:sldId id="262" r:id="rId2"/>
    <p:sldId id="270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8" r:id="rId12"/>
    <p:sldId id="284" r:id="rId13"/>
    <p:sldId id="288" r:id="rId14"/>
    <p:sldId id="276" r:id="rId15"/>
    <p:sldId id="286" r:id="rId16"/>
    <p:sldId id="287" r:id="rId17"/>
    <p:sldId id="269" r:id="rId18"/>
    <p:sldId id="285" r:id="rId19"/>
    <p:sldId id="271" r:id="rId20"/>
    <p:sldId id="29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Geneva" pitchFamily="-60" charset="0"/>
        <a:cs typeface="Geneva" pitchFamily="-60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Geneva" pitchFamily="-60" charset="0"/>
        <a:cs typeface="Geneva" pitchFamily="-60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Geneva" pitchFamily="-60" charset="0"/>
        <a:cs typeface="Geneva" pitchFamily="-60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Geneva" pitchFamily="-60" charset="0"/>
        <a:cs typeface="Geneva" pitchFamily="-60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Geneva" pitchFamily="-60" charset="0"/>
        <a:cs typeface="Geneva" pitchFamily="-60" charset="0"/>
      </a:defRPr>
    </a:lvl5pPr>
    <a:lvl6pPr marL="2286000" algn="l" defTabSz="914400" rtl="0" eaLnBrk="1" latinLnBrk="0" hangingPunct="1"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Geneva" pitchFamily="-60" charset="0"/>
        <a:cs typeface="Geneva" pitchFamily="-60" charset="0"/>
      </a:defRPr>
    </a:lvl6pPr>
    <a:lvl7pPr marL="2743200" algn="l" defTabSz="914400" rtl="0" eaLnBrk="1" latinLnBrk="0" hangingPunct="1"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Geneva" pitchFamily="-60" charset="0"/>
        <a:cs typeface="Geneva" pitchFamily="-60" charset="0"/>
      </a:defRPr>
    </a:lvl7pPr>
    <a:lvl8pPr marL="3200400" algn="l" defTabSz="914400" rtl="0" eaLnBrk="1" latinLnBrk="0" hangingPunct="1"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Geneva" pitchFamily="-60" charset="0"/>
        <a:cs typeface="Geneva" pitchFamily="-60" charset="0"/>
      </a:defRPr>
    </a:lvl8pPr>
    <a:lvl9pPr marL="3657600" algn="l" defTabSz="914400" rtl="0" eaLnBrk="1" latinLnBrk="0" hangingPunct="1">
      <a:defRPr sz="4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Geneva" pitchFamily="-60" charset="0"/>
        <a:cs typeface="Geneva" pitchFamily="-6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FF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7500" autoAdjust="0"/>
  </p:normalViewPr>
  <p:slideViewPr>
    <p:cSldViewPr>
      <p:cViewPr varScale="1">
        <p:scale>
          <a:sx n="77" d="100"/>
          <a:sy n="77" d="100"/>
        </p:scale>
        <p:origin x="-6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FCD53EF5-CF8E-4585-9707-EE964EBE7F8F}" type="datetimeFigureOut">
              <a:rPr lang="en-US"/>
              <a:pPr/>
              <a:t>5/6/2010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866AF3A9-8269-43CA-8309-1EE52AE741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 purpose of the survey was to primarily discover if members were satisfied and felt the services and membership benefits were valued. </a:t>
            </a:r>
          </a:p>
          <a:p>
            <a:r>
              <a:rPr lang="en-US" smtClean="0"/>
              <a:t>Ten percent of the approximately 300 current members participated in the survey (which by survey standards is a statistically valid number.) Thank you if you were one of the contributors.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 favorite training topics include a) hydrologic system procedures and operational improvements (including hazard communication), b) streamgaging and forecasting, and c) system operations and maintenance.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 main reason people generally aren’t able to attend continues to be related to funding. *We’re offering a $50 discount for early bird registration. You must be a member to get this special discount.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*78 volunteers - So far!!!!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*78 volunteers - So far!!!!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 favorite training topics include a) hydrologic system procedures and operational improvements (including hazard communication), b) streamgaging and forecasting, and c) system operations and maintenance.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0"/>
            <a:ext cx="86868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 Black" pitchFamily="4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F532B-17A9-4C40-8311-75B71E65A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69ADE-D11E-483E-815D-D7492C56B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872E3-D0FA-436D-848E-B215D9A58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04926-377E-4747-8822-6904C6CE3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A5EE3-3875-4E1D-8971-EB974AD31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0F7B93-7B5E-4A04-9484-ECEEEE102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07A66-5165-4BCE-B40B-1F5CF582A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3C047-503B-45EB-9F01-622FC4477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EDFA6-2354-49F5-BED3-2AA78635C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3E09D-3286-4697-BA78-AA93ED9B6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C2504-398D-4B74-97D1-487A6AC3D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C6FD4-1F93-4303-A8CF-879BFF328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D3C28-7F23-4DE2-B629-B42BB59EE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F02D7-C3CA-48DE-A8FB-5355DA1EF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effectLst/>
                <a:ea typeface="Osaka" pitchFamily="-60" charset="-128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effectLst/>
                <a:ea typeface="Osaka" pitchFamily="-60" charset="-128"/>
              </a:defRPr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effectLst/>
                <a:ea typeface="Osaka" pitchFamily="-60" charset="-128"/>
              </a:defRPr>
            </a:lvl1pPr>
          </a:lstStyle>
          <a:p>
            <a:fld id="{385E32E6-5310-4826-B94A-B1F646FEE7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pc@hydrologicwarning.org" TargetMode="External"/><Relationship Id="rId2" Type="http://schemas.openxmlformats.org/officeDocument/2006/relationships/hyperlink" Target="http://www.hydrologicwarning.org/content.aspx?page_id=22&amp;club_id=617218&amp;module_id=63952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09800"/>
            <a:ext cx="8686800" cy="16002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National Hydrologic Warning Council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2010 Annual Meeting</a:t>
            </a:r>
            <a:endParaRPr lang="en-US" sz="32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Glenn Austin, Executive Director</a:t>
            </a:r>
          </a:p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Kevin Stewart, President</a:t>
            </a:r>
          </a:p>
          <a:p>
            <a:pPr eaLnBrk="1" hangingPunct="1"/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/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6387" name="Picture 3" descr="nhwclogo_transpar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724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76400" y="152400"/>
            <a:ext cx="731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ALERT Users Group</a:t>
            </a:r>
          </a:p>
          <a:p>
            <a:pPr algn="r" eaLnBrk="0" hangingPunct="0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23</a:t>
            </a:r>
            <a:r>
              <a:rPr lang="en-US" sz="200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rd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Flood Warning Systems Training Conference and Exposition</a:t>
            </a:r>
          </a:p>
          <a:p>
            <a:pPr algn="r" eaLnBrk="0" hangingPunct="0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Hilton Hotel, Palm Springs, California</a:t>
            </a:r>
          </a:p>
          <a:p>
            <a:pPr algn="r" eaLnBrk="0" hangingPunct="0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May 6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, 2010</a:t>
            </a:r>
            <a:endParaRPr lang="en-US" sz="2000" i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 Membership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Survey Results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NHWC is developing programs to meet the training and professional development needs of its members. What training format do you prefer?</a:t>
            </a:r>
          </a:p>
          <a:p>
            <a:pPr lvl="1">
              <a:lnSpc>
                <a:spcPct val="90000"/>
              </a:lnSpc>
            </a:pP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41%	Local workshop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33%	Online webinar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16%	Conference setting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10%	Downloadable resources</a:t>
            </a:r>
            <a:endParaRPr lang="en-US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47108" name="Picture 2" descr="NHWC_med 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High value placed on training.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850" y="1600200"/>
            <a:ext cx="643255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324100"/>
            <a:ext cx="304800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378475" y="4095690"/>
            <a:ext cx="256512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Geneva" pitchFamily="48" charset="-128"/>
                <a:cs typeface="+mn-cs"/>
              </a:rPr>
              <a:t>The secret of life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 Membership</a:t>
            </a:r>
            <a:b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Survey Results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677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had a very successful conference in Vail, Colorado in 2009. If you did not attend, please provide the reason: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	Too expensive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7%	Too far away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10%	Too busy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0% 	Not interested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10%	Other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66%	I did attend</a:t>
            </a:r>
            <a:endPara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planning on attending the 2011 NHWC Conference in </a:t>
            </a:r>
            <a:b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Diego?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	NO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80% 	YES</a:t>
            </a:r>
          </a:p>
        </p:txBody>
      </p:sp>
      <p:pic>
        <p:nvPicPr>
          <p:cNvPr id="49156" name="Picture 2" descr="NHWC_med 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NHWC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Organizational Chart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2009</a:t>
            </a:r>
            <a:endParaRPr lang="en-US" dirty="0" smtClean="0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152400" y="3130550"/>
          <a:ext cx="8839200" cy="2193925"/>
        </p:xfrm>
        <a:graphic>
          <a:graphicData uri="http://schemas.openxmlformats.org/presentationml/2006/ole">
            <p:oleObj spid="_x0000_s59395" name="Microsoft Organization Chart" r:id="rId4" imgW="7670800" imgH="1905000" progId="">
              <p:embed followColorScheme="full"/>
            </p:oleObj>
          </a:graphicData>
        </a:graphic>
      </p:graphicFrame>
      <p:pic>
        <p:nvPicPr>
          <p:cNvPr id="59396" name="Picture 2" descr="NHWC_med 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NHWC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Organizational Chart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</a:t>
            </a:r>
            <a:endParaRPr lang="en-US" dirty="0" smtClean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76200" y="2667000"/>
          <a:ext cx="8991600" cy="2362200"/>
        </p:xfrm>
        <a:graphic>
          <a:graphicData uri="http://schemas.openxmlformats.org/presentationml/2006/ole">
            <p:oleObj spid="_x0000_s35843" name="Microsoft Organization Chart" r:id="rId4" imgW="33045400" imgH="8534400" progId="">
              <p:embed followColorScheme="full"/>
            </p:oleObj>
          </a:graphicData>
        </a:graphic>
      </p:graphicFrame>
      <p:pic>
        <p:nvPicPr>
          <p:cNvPr id="35844" name="Picture 2" descr="NHWC_med 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Next Steps</a:t>
            </a:r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Build Scoping teams for each Subcommittee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Create charters including short term action plans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Recruit staff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Webmaster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Newsletter Editor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Event Coordinator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 Membership Committee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Continue building coalitions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NWS Flash Flood Workshop (June 2010)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National Flood Workshop (October 2010)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 San Diego 2011 Conference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Conduct 2011 Election of Board Members</a:t>
            </a:r>
            <a:r>
              <a:rPr lang="en-US" sz="2800" smtClean="0">
                <a:latin typeface="Times" charset="0"/>
              </a:rPr>
              <a:t> </a:t>
            </a:r>
            <a:endParaRPr lang="en-US" sz="24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54276" name="Picture 2" descr="NHWC_med 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Assignments</a:t>
            </a: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Institutional Sustainability</a:t>
            </a:r>
            <a:endParaRPr lang="en-US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charset="0"/>
              <a:buChar char="–"/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Ensure financial integrity and membership growth </a:t>
            </a:r>
            <a:b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(Membership and Finance Committees)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charset="0"/>
              <a:buChar char="–"/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Expand services to enhance value to members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(EPC)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charset="0"/>
              <a:buChar char="–"/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Maintain effective leadership and management </a:t>
            </a:r>
            <a:b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(Officers and Executive Director)</a:t>
            </a:r>
            <a:endParaRPr lang="en-US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charset="0"/>
              <a:buChar char="–"/>
            </a:pPr>
            <a:endParaRPr lang="en-US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Strategic Goals</a:t>
            </a:r>
            <a:endParaRPr lang="en-US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charset="0"/>
              <a:buChar char="–"/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Promote collaboration among a diverse HWS community of local, state, and federal agencies as well as academia and the private sector.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(Hazard Communication &amp; Public Awareness Subcommittee)</a:t>
            </a:r>
            <a:endParaRPr lang="en-US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charset="0"/>
              <a:buChar char="–"/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Educate decision makers and operators to raise awareness, increase knowledge, and escalate the use of real-time hydrologic information.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(Training &amp; Professional Development Subcommittee)</a:t>
            </a:r>
            <a:endParaRPr lang="en-US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charset="0"/>
              <a:buChar char="–"/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Provide guidance and standards for HWS design, implementation, maintenance, and operations based on the latest technical and scientific information. </a:t>
            </a: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(Standards &amp; Guidance Subcommittee)</a:t>
            </a:r>
            <a:endParaRPr lang="en-US" sz="18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pic>
        <p:nvPicPr>
          <p:cNvPr id="56324" name="Picture 2" descr="NHWC_med 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SERVE ON A COMMITTEE</a:t>
            </a:r>
            <a:b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4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great way for you to get involved.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0600" y="2133600"/>
            <a:ext cx="7391400" cy="4279900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</p:spPr>
        <p:txBody>
          <a:bodyPr lIns="78154" tIns="39077" rIns="78154" bIns="39077" anchor="ctr"/>
          <a:lstStyle/>
          <a:p>
            <a:pPr algn="ctr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</a:rPr>
              <a:t> 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  <a:hlinkClick r:id="rId2"/>
              </a:rPr>
              <a:t>NHWC Executive Program Committee</a:t>
            </a: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Osaka" pitchFamily="-60" charset="-128"/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</a:rPr>
              <a:t>Brian McCallum, Chair</a:t>
            </a:r>
          </a:p>
          <a:p>
            <a:pPr algn="ctr"/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  <a:hlinkClick r:id="rId3"/>
              </a:rPr>
              <a:t>epc@hydrologicwarning.org</a:t>
            </a: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Osaka" pitchFamily="-60" charset="-128"/>
            </a:endParaRPr>
          </a:p>
          <a:p>
            <a:pPr algn="ctr"/>
            <a:r>
              <a:rPr lang="en-US" sz="2400">
                <a:solidFill>
                  <a:schemeClr val="tx1"/>
                </a:solidFill>
                <a:effectLst/>
                <a:ea typeface="Osaka" pitchFamily="-60" charset="-128"/>
              </a:rPr>
              <a:t> 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</a:rPr>
              <a:t>CURRENT ACTIVITIES</a:t>
            </a:r>
          </a:p>
          <a:p>
            <a:pPr algn="ctr"/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</a:rPr>
              <a:t>Conferences</a:t>
            </a:r>
          </a:p>
          <a:p>
            <a:pPr algn="ctr"/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</a:rPr>
              <a:t>Data Collection</a:t>
            </a:r>
          </a:p>
          <a:p>
            <a:pPr algn="ctr"/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</a:rPr>
              <a:t>Guidance &amp; Standards</a:t>
            </a:r>
          </a:p>
          <a:p>
            <a:pPr algn="ctr"/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</a:rPr>
              <a:t>Hydrology, Modeling &amp; Analysis</a:t>
            </a:r>
          </a:p>
          <a:p>
            <a:pPr algn="ctr"/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</a:rPr>
              <a:t>Training &amp; Professional Development</a:t>
            </a:r>
          </a:p>
          <a:p>
            <a:pPr algn="ctr"/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Osaka" pitchFamily="-60" charset="-128"/>
              </a:rPr>
              <a:t>Hazard Communication &amp; Public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Coming Attractions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What’s on the horizon?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Social networking (Facebook, Twitter)</a:t>
            </a:r>
            <a:endParaRPr lang="en-US" sz="24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Provide frequent news items faster </a:t>
            </a:r>
          </a:p>
          <a:p>
            <a:pPr lvl="2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Keep connected better</a:t>
            </a:r>
            <a:endParaRPr lang="en-US" sz="18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What’s over the horizon?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“Hydrologists Without Borders”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“Flood Spotter” training/networks</a:t>
            </a:r>
          </a:p>
          <a:p>
            <a:pPr lvl="1">
              <a:lnSpc>
                <a:spcPct val="90000"/>
              </a:lnSpc>
            </a:pPr>
            <a:endParaRPr lang="en-US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462963" y="-14605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05" name="Picture 2" descr="NHWC_med 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81000"/>
            <a:ext cx="4191000" cy="57912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 won’t want to miss this one, so mark your calendars now for the week of May 9-12, 2011.</a:t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en-US" sz="2800" b="1" i="1" baseline="3000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800" b="1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National Conference &amp; Exposition of the National Hydrologic Warning Council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09098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animated_lightning_lef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57200"/>
            <a:ext cx="22875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nhwclogo_transpar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9479838">
            <a:off x="600214" y="945937"/>
            <a:ext cx="186301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ea typeface="Geneva" pitchFamily="48" charset="-128"/>
                <a:cs typeface="+mn-cs"/>
              </a:rPr>
              <a:t>1993 Dallas</a:t>
            </a:r>
          </a:p>
        </p:txBody>
      </p:sp>
      <p:sp>
        <p:nvSpPr>
          <p:cNvPr id="9" name="TextBox 8"/>
          <p:cNvSpPr txBox="1"/>
          <p:nvPr/>
        </p:nvSpPr>
        <p:spPr>
          <a:xfrm rot="19344134">
            <a:off x="6358788" y="5378482"/>
            <a:ext cx="249459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ea typeface="Geneva" pitchFamily="48" charset="-128"/>
                <a:cs typeface="+mn-cs"/>
              </a:rPr>
              <a:t>2007 Savannah</a:t>
            </a:r>
          </a:p>
        </p:txBody>
      </p:sp>
      <p:sp>
        <p:nvSpPr>
          <p:cNvPr id="10" name="TextBox 9"/>
          <p:cNvSpPr txBox="1"/>
          <p:nvPr/>
        </p:nvSpPr>
        <p:spPr>
          <a:xfrm rot="3306430">
            <a:off x="414207" y="5392150"/>
            <a:ext cx="271901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ea typeface="Geneva" pitchFamily="48" charset="-128"/>
                <a:cs typeface="+mn-cs"/>
              </a:rPr>
              <a:t>2005 Sacramento</a:t>
            </a:r>
          </a:p>
        </p:txBody>
      </p:sp>
      <p:sp>
        <p:nvSpPr>
          <p:cNvPr id="11" name="TextBox 10"/>
          <p:cNvSpPr txBox="1"/>
          <p:nvPr/>
        </p:nvSpPr>
        <p:spPr>
          <a:xfrm rot="2029718">
            <a:off x="6244933" y="950289"/>
            <a:ext cx="245932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ea typeface="Geneva" pitchFamily="48" charset="-128"/>
                <a:cs typeface="+mn-cs"/>
              </a:rPr>
              <a:t>1999 San Diego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352800"/>
            <a:ext cx="8686800" cy="21336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sz="48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listening.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Now it’s your turn.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Please share your thoughts with us.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2468" name="Picture 3" descr="nhwclogo_transpar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1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50988"/>
            <a:ext cx="7543800" cy="4421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Mission</a:t>
            </a:r>
          </a:p>
          <a:p>
            <a:pPr eaLnBrk="0" hangingPunct="0"/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Become the trusted leader of the hydrologic warning community providing training, guidance and standards.</a:t>
            </a:r>
          </a:p>
          <a:p>
            <a:pPr eaLnBrk="0" hangingPunct="0"/>
            <a:endParaRPr lang="en-US" sz="2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Vision</a:t>
            </a:r>
          </a:p>
          <a:p>
            <a:pPr eaLnBrk="0" hangingPunct="0"/>
            <a:r>
              <a:rPr lang="en-US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Timely, reliable hydrologic information being used to protect lives, property, and the environment.</a:t>
            </a:r>
            <a:endParaRPr lang="en-US" sz="2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Picture 2" descr="NHWC_med 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Coalition and Liaison</a:t>
            </a:r>
            <a:r>
              <a:rPr lang="en-US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82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Organizations: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ACWI</a:t>
            </a:r>
          </a:p>
          <a:p>
            <a:pPr lvl="2">
              <a:lnSpc>
                <a:spcPct val="90000"/>
              </a:lnSpc>
            </a:pPr>
            <a:r>
              <a:rPr 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Subcommittee on Hydrology</a:t>
            </a:r>
          </a:p>
          <a:p>
            <a:pPr lvl="3">
              <a:lnSpc>
                <a:spcPct val="90000"/>
              </a:lnSpc>
            </a:pP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Extreme Storm Events Working Group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ASFPM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NAFSMA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ASDSO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AMS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Agencies: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NOAA Environmental Information Working Group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NWS Partners Workshop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FEMA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USACE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Others: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CoCoRaHS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IFLOWS</a:t>
            </a:r>
          </a:p>
        </p:txBody>
      </p:sp>
      <p:pic>
        <p:nvPicPr>
          <p:cNvPr id="37892" name="Picture 2" descr="NHWC_med 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Membership and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Financial Summary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 2010 - 245 Active Members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June 2008 Membership - 122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2009 Finances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Revenue: $167,231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Expenses: $179,838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Beginning Cash Balance: $57,736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Ending Cash Balance: $45,156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2010 Finances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Current Account Balance - $55,000 (approx.)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Proposed budget - $92,800</a:t>
            </a:r>
            <a:endParaRPr lang="en-US" sz="2000" dirty="0" smtClean="0"/>
          </a:p>
        </p:txBody>
      </p:sp>
      <p:pic>
        <p:nvPicPr>
          <p:cNvPr id="39940" name="Picture 2" descr="NHWC_med 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satisfied are you with your membership in the NHWC?</a:t>
            </a:r>
            <a:r>
              <a:rPr lang="en-US" sz="3600" i="1" dirty="0" smtClean="0"/>
              <a:t> </a:t>
            </a:r>
          </a:p>
          <a:p>
            <a:pPr>
              <a:buFontTx/>
              <a:buNone/>
            </a:pPr>
            <a:endParaRPr lang="en-US" i="1" dirty="0" smtClean="0"/>
          </a:p>
          <a:p>
            <a:pPr lvl="1">
              <a:buFontTx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20%	Extremely satisfied	</a:t>
            </a:r>
          </a:p>
          <a:p>
            <a:pPr lvl="1">
              <a:buFontTx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70%	Satisfied</a:t>
            </a:r>
          </a:p>
          <a:p>
            <a:pPr lvl="1">
              <a:buFontTx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10%	Somewhat satisfied</a:t>
            </a:r>
          </a:p>
          <a:p>
            <a:pPr lvl="1">
              <a:buFontTx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0 % 	Dissatisfied</a:t>
            </a:r>
            <a:endParaRPr lang="en-US" sz="3200" dirty="0" smtClean="0"/>
          </a:p>
        </p:txBody>
      </p:sp>
      <p:pic>
        <p:nvPicPr>
          <p:cNvPr id="41988" name="Picture 2" descr="NHWC_med 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 Membership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Survey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 Membership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Survey Results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458200" cy="4267200"/>
          </a:xfrm>
        </p:spPr>
        <p:txBody>
          <a:bodyPr/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RATE your personal value for each of these EXCLUSIVE MEMBERSHIP BENEFITS on a scale of 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to 5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 </a:t>
            </a:r>
            <a:b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‘1’ being highest.</a:t>
            </a:r>
          </a:p>
          <a:p>
            <a:pPr>
              <a:buFontTx/>
              <a:buNone/>
            </a:pPr>
            <a:endParaRPr lang="en-US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2.33	Membership directory / 2.33 Conference discounts</a:t>
            </a:r>
          </a:p>
          <a:p>
            <a:pPr lvl="1"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2.50	Special member bulletins by email / 2.50 Having a vote 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in NHWC 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business</a:t>
            </a:r>
          </a:p>
          <a:p>
            <a:pPr lvl="1"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2.53	Online document archive</a:t>
            </a:r>
          </a:p>
          <a:p>
            <a:pPr lvl="1"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2.56	Reduced training registration fees	</a:t>
            </a:r>
          </a:p>
          <a:p>
            <a:pPr lvl="1"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3.76	Reduced advertisement fees</a:t>
            </a:r>
            <a:endParaRPr lang="en-US" dirty="0" smtClean="0"/>
          </a:p>
        </p:txBody>
      </p:sp>
      <p:pic>
        <p:nvPicPr>
          <p:cNvPr id="44036" name="Picture 2" descr="NHWC_med 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 Membership</a:t>
            </a:r>
            <a:b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Survey Results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382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RATE your personal value for each of these SERVICES on a scale of 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to 5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 ‘1’ being highest. </a:t>
            </a:r>
          </a:p>
          <a:p>
            <a:pPr>
              <a:lnSpc>
                <a:spcPct val="90000"/>
              </a:lnSpc>
            </a:pPr>
            <a:endParaRPr lang="en-US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1.63	Conferences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1.83	Professional networking and development opportunities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2.36	Monthly newsletters / 2.36 Website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2.40	Training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2.73	Online documents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2.76	News Articles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2.93	Online access to affiliate websites</a:t>
            </a:r>
            <a:endParaRPr lang="en-US" dirty="0" smtClean="0"/>
          </a:p>
        </p:txBody>
      </p:sp>
      <p:pic>
        <p:nvPicPr>
          <p:cNvPr id="45060" name="Picture 2" descr="NHWC_med 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 Membership</a:t>
            </a:r>
            <a:b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Survey Results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10600" cy="4419600"/>
          </a:xfrm>
        </p:spPr>
        <p:txBody>
          <a:bodyPr/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RANK the following NHWC PRIMARY FUNCTIONS 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to 5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order of importance with ‘1’ being highest. Please use each number only once.</a:t>
            </a:r>
          </a:p>
          <a:p>
            <a:pPr lvl="1"/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2.53	Provide technical training through workshops.</a:t>
            </a:r>
          </a:p>
          <a:p>
            <a:pPr lvl="1"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2.76	Build community capacity to collect and use data for early          			detection and warning of hydrologic events.</a:t>
            </a:r>
          </a:p>
          <a:p>
            <a:pPr lvl="1"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2.83	Facilitate coordination at the federal, state, and local levels along 			with academia and the private sector.</a:t>
            </a:r>
          </a:p>
          <a:p>
            <a:pPr lvl="1"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3.03	Provide public outreach to communicate risk to hydrologic 				hazards and benefits of hydrologic warning systems.</a:t>
            </a:r>
          </a:p>
          <a:p>
            <a:pPr lvl="1">
              <a:buFontTx/>
              <a:buNone/>
            </a:pPr>
            <a:r>
              <a:rPr 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3.26	Be the national voice for local and regional hydrologic warning 				system user groups.</a:t>
            </a:r>
            <a:endParaRPr lang="en-US" sz="1800" dirty="0" smtClean="0"/>
          </a:p>
        </p:txBody>
      </p:sp>
      <p:pic>
        <p:nvPicPr>
          <p:cNvPr id="46084" name="Picture 2" descr="NHWC_med 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0" y="1016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MiniMe:Applications:Microsoft Office 2004:Templates:Presentations:Designs:Blank Presentation</Template>
  <TotalTime>1753</TotalTime>
  <Words>620</Words>
  <Application>Microsoft Office PowerPoint</Application>
  <PresentationFormat>On-screen Show (4:3)</PresentationFormat>
  <Paragraphs>159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Microsoft Organization Chart</vt:lpstr>
      <vt:lpstr>National Hydrologic Warning Council 2010 Annual Meeting</vt:lpstr>
      <vt:lpstr>Slide 2</vt:lpstr>
      <vt:lpstr>Slide 3</vt:lpstr>
      <vt:lpstr>Coalition and Liaison </vt:lpstr>
      <vt:lpstr>Membership and Financial Summary</vt:lpstr>
      <vt:lpstr>2010 Membership  Survey Results</vt:lpstr>
      <vt:lpstr>2010 Membership  Survey Results</vt:lpstr>
      <vt:lpstr>2010 Membership  Survey Results</vt:lpstr>
      <vt:lpstr>2010 Membership  Survey Results</vt:lpstr>
      <vt:lpstr>2010 Membership  Survey Results</vt:lpstr>
      <vt:lpstr>High value placed on training.</vt:lpstr>
      <vt:lpstr>2010 Membership  Survey Results</vt:lpstr>
      <vt:lpstr>NHWC Organizational Chart 2009</vt:lpstr>
      <vt:lpstr>NHWC Organizational Chart 2010</vt:lpstr>
      <vt:lpstr>Next Steps</vt:lpstr>
      <vt:lpstr>Assignments</vt:lpstr>
      <vt:lpstr>SERVE ON A COMMITTEE A great way for you to get involved.</vt:lpstr>
      <vt:lpstr>Coming Attractions</vt:lpstr>
      <vt:lpstr>You won’t want to miss this one, so mark your calendars now for the week of May 9-12, 2011.   9th National Conference &amp; Exposition of the National Hydrologic Warning Council</vt:lpstr>
      <vt:lpstr>Thank you for listening. Now it’s your turn. Please share your thoughts with us.</vt:lpstr>
    </vt:vector>
  </TitlesOfParts>
  <Company>BCD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 Manzano User</dc:creator>
  <cp:lastModifiedBy>kstewart</cp:lastModifiedBy>
  <cp:revision>109</cp:revision>
  <dcterms:created xsi:type="dcterms:W3CDTF">2008-04-17T21:59:56Z</dcterms:created>
  <dcterms:modified xsi:type="dcterms:W3CDTF">2010-05-06T22:10:36Z</dcterms:modified>
</cp:coreProperties>
</file>